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x-em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317" r:id="rId2"/>
    <p:sldId id="501" r:id="rId3"/>
    <p:sldId id="503" r:id="rId4"/>
    <p:sldId id="318"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9"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504"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9" r:id="rId220"/>
    <p:sldId id="472" r:id="rId221"/>
    <p:sldId id="473" r:id="rId222"/>
    <p:sldId id="474" r:id="rId223"/>
    <p:sldId id="475" r:id="rId224"/>
    <p:sldId id="476" r:id="rId225"/>
    <p:sldId id="477" r:id="rId226"/>
    <p:sldId id="478"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2" r:id="rId2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0" autoAdjust="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de-DE"/>
              <a:t>Mastertitelformat bearbeiten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a:xfrm>
            <a:off x="5332412" y="5883275"/>
            <a:ext cx="4324044" cy="365125"/>
          </a:xfrm>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3712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6659E06-EF35-49AF-939E-CEDA54862254}" type="datetimeFigureOut">
              <a:rPr lang="de-DE" smtClean="0"/>
              <a:t>21.05.2020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803079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4022202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865516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341974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565922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65407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873436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49322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a:xfrm>
            <a:off x="10951856" y="5867131"/>
            <a:ext cx="551167" cy="365125"/>
          </a:xfrm>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25668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659E06-EF35-49AF-939E-CEDA54862254}" type="datetimeFigureOut">
              <a:rPr lang="de-DE" smtClean="0"/>
              <a:t>21.05.2020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50573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6659E06-EF35-49AF-939E-CEDA54862254}" type="datetimeFigureOut">
              <a:rPr lang="de-DE" smtClean="0"/>
              <a:t>21.05.2020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1309584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6659E06-EF35-49AF-939E-CEDA54862254}" type="datetimeFigureOut">
              <a:rPr lang="de-DE" smtClean="0"/>
              <a:t>21.05.2020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334439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6659E06-EF35-49AF-939E-CEDA54862254}" type="datetimeFigureOut">
              <a:rPr lang="de-DE" smtClean="0"/>
              <a:t>21.05.2020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12557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59E06-EF35-49AF-939E-CEDA54862254}" type="datetimeFigureOut">
              <a:rPr lang="de-DE" smtClean="0"/>
              <a:t>21.05.2020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01338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6659E06-EF35-49AF-939E-CEDA54862254}" type="datetimeFigureOut">
              <a:rPr lang="de-DE" smtClean="0"/>
              <a:t>21.05.2020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291051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6659E06-EF35-49AF-939E-CEDA54862254}" type="datetimeFigureOut">
              <a:rPr lang="de-DE" smtClean="0"/>
              <a:t>21.05.2020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1AB0BBC-845F-4924-A2D0-44D456E91A56}" type="slidenum">
              <a:rPr lang="de-DE" smtClean="0"/>
              <a:t>‹Nr.›</a:t>
            </a:fld>
            <a:endParaRPr lang="de-DE"/>
          </a:p>
        </p:txBody>
      </p:sp>
    </p:spTree>
    <p:extLst>
      <p:ext uri="{BB962C8B-B14F-4D97-AF65-F5344CB8AC3E}">
        <p14:creationId xmlns:p14="http://schemas.microsoft.com/office/powerpoint/2010/main" val="187314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659E06-EF35-49AF-939E-CEDA54862254}" type="datetimeFigureOut">
              <a:rPr lang="de-DE" smtClean="0"/>
              <a:t>21.05.2020</a:t>
            </a:fld>
            <a:endParaRPr lang="de-DE"/>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de-DE"/>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AB0BBC-845F-4924-A2D0-44D456E91A56}" type="slidenum">
              <a:rPr lang="de-DE" smtClean="0"/>
              <a:t>‹Nr.›</a:t>
            </a:fld>
            <a:endParaRPr lang="de-DE"/>
          </a:p>
        </p:txBody>
      </p:sp>
    </p:spTree>
    <p:extLst>
      <p:ext uri="{BB962C8B-B14F-4D97-AF65-F5344CB8AC3E}">
        <p14:creationId xmlns:p14="http://schemas.microsoft.com/office/powerpoint/2010/main" val="85623314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3.tmp"/><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56.tmp"/><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178.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66.tmp"/><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74.tmp"/><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77.tmp"/><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81.tmp"/><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82.tmp"/><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OVID-19_pandemic" TargetMode="External"/><Relationship Id="rId13" Type="http://schemas.openxmlformats.org/officeDocument/2006/relationships/hyperlink" Target="https://en.wikipedia.org/wiki/Imperial_College_COVID-19_Response_Team#cite_note-:0-3" TargetMode="External"/><Relationship Id="rId3" Type="http://schemas.openxmlformats.org/officeDocument/2006/relationships/image" Target="../media/image3.jpeg"/><Relationship Id="rId7" Type="http://schemas.openxmlformats.org/officeDocument/2006/relationships/hyperlink" Target="https://en.wikipedia.org/wiki/Imperial_College_Faculty_of_Medicine" TargetMode="External"/><Relationship Id="rId12" Type="http://schemas.openxmlformats.org/officeDocument/2006/relationships/hyperlink" Target="https://en.wikipedia.org/wiki/Imperial_College_COVID-19_Response_Team#cite_note-nfn-2" TargetMode="Externa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hyperlink" Target="https://en.wikipedia.org/wiki/Imperial_College_London" TargetMode="External"/><Relationship Id="rId11" Type="http://schemas.openxmlformats.org/officeDocument/2006/relationships/hyperlink" Target="https://en.wikipedia.org/wiki/Neil_Ferguson_(epidemiologist)" TargetMode="External"/><Relationship Id="rId5" Type="http://schemas.openxmlformats.org/officeDocument/2006/relationships/image" Target="../media/image4.png"/><Relationship Id="rId15" Type="http://schemas.openxmlformats.org/officeDocument/2006/relationships/hyperlink" Target="https://en.wikipedia.org/wiki/Imperial_College_COVID-19_Response_Team#cite_note-5" TargetMode="External"/><Relationship Id="rId10" Type="http://schemas.openxmlformats.org/officeDocument/2006/relationships/hyperlink" Target="https://en.wikipedia.org/wiki/Imperial_College_COVID-19_Response_Team#cite_note-1" TargetMode="External"/><Relationship Id="rId4" Type="http://schemas.openxmlformats.org/officeDocument/2006/relationships/hyperlink" Target="https://github.com/DSPResearch" TargetMode="External"/><Relationship Id="rId9" Type="http://schemas.openxmlformats.org/officeDocument/2006/relationships/hyperlink" Target="https://en.wikipedia.org/wiki/Government_of_the_United_Kingdom" TargetMode="External"/><Relationship Id="rId14" Type="http://schemas.openxmlformats.org/officeDocument/2006/relationships/hyperlink" Target="https://en.wikipedia.org/wiki/Imperial_College_COVID-19_Response_Team#cite_note-:1-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84.tmp"/><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85.tmp"/><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87.tmp"/><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91.tmp"/><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image" Target="../media/image192.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93.tmp"/><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94.tmp"/><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95.tmp"/><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05.tmp"/><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06.tmp"/><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08.tmp"/><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2" Type="http://schemas.openxmlformats.org/officeDocument/2006/relationships/image" Target="../media/image209.tmp"/><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10.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14.tmp"/><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1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19.tmp"/><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21.tmp"/><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22.tmp"/><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23.tmp"/><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24.tmp"/><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2" Type="http://schemas.openxmlformats.org/officeDocument/2006/relationships/image" Target="../media/image225.tmp"/><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FDFDE97-4A97-47C3-A34F-FC7FD441C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1" name="Freeform 6">
              <a:extLst>
                <a:ext uri="{FF2B5EF4-FFF2-40B4-BE49-F238E27FC236}">
                  <a16:creationId xmlns:a16="http://schemas.microsoft.com/office/drawing/2014/main" id="{5929D068-05C4-4FD7-805E-67B98DC00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2" name="Freeform 7">
              <a:extLst>
                <a:ext uri="{FF2B5EF4-FFF2-40B4-BE49-F238E27FC236}">
                  <a16:creationId xmlns:a16="http://schemas.microsoft.com/office/drawing/2014/main" id="{802E4133-42B8-4E61-88E6-34AA55241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3" name="Freeform 9">
              <a:extLst>
                <a:ext uri="{FF2B5EF4-FFF2-40B4-BE49-F238E27FC236}">
                  <a16:creationId xmlns:a16="http://schemas.microsoft.com/office/drawing/2014/main" id="{3FA7762F-EFA7-4921-8668-F1C73A0D5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4" name="Freeform 10">
              <a:extLst>
                <a:ext uri="{FF2B5EF4-FFF2-40B4-BE49-F238E27FC236}">
                  <a16:creationId xmlns:a16="http://schemas.microsoft.com/office/drawing/2014/main" id="{22FFCE41-B971-4162-8DF9-DBF817DDA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5" name="Freeform 11">
              <a:extLst>
                <a:ext uri="{FF2B5EF4-FFF2-40B4-BE49-F238E27FC236}">
                  <a16:creationId xmlns:a16="http://schemas.microsoft.com/office/drawing/2014/main" id="{90D48A4B-3F05-4D98-B608-F5E23EA0D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6" name="Freeform 12">
              <a:extLst>
                <a:ext uri="{FF2B5EF4-FFF2-40B4-BE49-F238E27FC236}">
                  <a16:creationId xmlns:a16="http://schemas.microsoft.com/office/drawing/2014/main" id="{AF334AC8-D046-47E1-BCFA-12AF52A42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6" name="Bildplatzhalter 5" descr="Ein Bild, das Gerät enthält.&#10;&#10;Automatisch generierte Beschreibung">
            <a:extLst>
              <a:ext uri="{FF2B5EF4-FFF2-40B4-BE49-F238E27FC236}">
                <a16:creationId xmlns:a16="http://schemas.microsoft.com/office/drawing/2014/main" id="{B2B4B6DF-F280-42AE-8533-1B8AE6827B1D}"/>
              </a:ext>
            </a:extLst>
          </p:cNvPr>
          <p:cNvPicPr>
            <a:picLocks noGrp="1" noChangeAspect="1"/>
          </p:cNvPicPr>
          <p:nvPr>
            <p:ph type="pic" idx="1"/>
          </p:nvPr>
        </p:nvPicPr>
        <p:blipFill rotWithShape="1">
          <a:blip r:embed="rId3">
            <a:duotone>
              <a:schemeClr val="bg2">
                <a:shade val="45000"/>
                <a:satMod val="135000"/>
              </a:schemeClr>
              <a:prstClr val="white"/>
            </a:duotone>
            <a:alphaModFix amt="21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1948" r="-1" b="21942"/>
          <a:stretch/>
        </p:blipFill>
        <p:spPr>
          <a:xfrm>
            <a:off x="20" y="10"/>
            <a:ext cx="12191980" cy="6857990"/>
          </a:xfrm>
          <a:prstGeom prst="rect">
            <a:avLst/>
          </a:prstGeom>
          <a:pattFill prst="pct25">
            <a:fgClr>
              <a:schemeClr val="bg2">
                <a:lumMod val="90000"/>
              </a:schemeClr>
            </a:fgClr>
            <a:bgClr>
              <a:schemeClr val="bg1"/>
            </a:bgClr>
          </a:pattFill>
        </p:spPr>
      </p:pic>
      <p:grpSp>
        <p:nvGrpSpPr>
          <p:cNvPr id="38" name="Group 37">
            <a:extLst>
              <a:ext uri="{FF2B5EF4-FFF2-40B4-BE49-F238E27FC236}">
                <a16:creationId xmlns:a16="http://schemas.microsoft.com/office/drawing/2014/main" id="{C9C173AA-38E0-4438-9527-E1EF17E94B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9" name="Freeform 6">
              <a:extLst>
                <a:ext uri="{FF2B5EF4-FFF2-40B4-BE49-F238E27FC236}">
                  <a16:creationId xmlns:a16="http://schemas.microsoft.com/office/drawing/2014/main" id="{0186FE2F-84FE-431B-B11E-E7E179311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0" name="Freeform 7">
              <a:extLst>
                <a:ext uri="{FF2B5EF4-FFF2-40B4-BE49-F238E27FC236}">
                  <a16:creationId xmlns:a16="http://schemas.microsoft.com/office/drawing/2014/main" id="{FFCB7125-5713-4D05-8946-252FBEC93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1" name="Freeform 9">
              <a:extLst>
                <a:ext uri="{FF2B5EF4-FFF2-40B4-BE49-F238E27FC236}">
                  <a16:creationId xmlns:a16="http://schemas.microsoft.com/office/drawing/2014/main" id="{91544109-B035-4715-A8BF-6A4A3BF02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2" name="Freeform 10">
              <a:extLst>
                <a:ext uri="{FF2B5EF4-FFF2-40B4-BE49-F238E27FC236}">
                  <a16:creationId xmlns:a16="http://schemas.microsoft.com/office/drawing/2014/main" id="{785F4EA3-5F9F-4A92-BC79-732C8CB29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3" name="Freeform 11">
              <a:extLst>
                <a:ext uri="{FF2B5EF4-FFF2-40B4-BE49-F238E27FC236}">
                  <a16:creationId xmlns:a16="http://schemas.microsoft.com/office/drawing/2014/main" id="{C38A42FA-5884-4501-B22E-E434B1B2F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4" name="Freeform 12">
              <a:extLst>
                <a:ext uri="{FF2B5EF4-FFF2-40B4-BE49-F238E27FC236}">
                  <a16:creationId xmlns:a16="http://schemas.microsoft.com/office/drawing/2014/main" id="{7516B18A-2183-481A-A396-BC9A18923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E12B5944-F50E-4E6E-BEC8-0BF895295921}"/>
              </a:ext>
            </a:extLst>
          </p:cNvPr>
          <p:cNvSpPr>
            <a:spLocks noGrp="1"/>
          </p:cNvSpPr>
          <p:nvPr>
            <p:ph type="title"/>
          </p:nvPr>
        </p:nvSpPr>
        <p:spPr>
          <a:xfrm>
            <a:off x="2928401" y="1380068"/>
            <a:ext cx="8574622" cy="2616199"/>
          </a:xfrm>
        </p:spPr>
        <p:txBody>
          <a:bodyPr vert="horz" lIns="91440" tIns="45720" rIns="91440" bIns="45720" rtlCol="0" anchor="b">
            <a:normAutofit/>
          </a:bodyPr>
          <a:lstStyle/>
          <a:p>
            <a:r>
              <a:rPr lang="en-US" sz="6000" dirty="0">
                <a:solidFill>
                  <a:schemeClr val="accent1">
                    <a:lumMod val="75000"/>
                  </a:schemeClr>
                </a:solidFill>
              </a:rPr>
              <a:t>Medical</a:t>
            </a:r>
            <a:r>
              <a:rPr lang="en-US" sz="6000" dirty="0"/>
              <a:t> </a:t>
            </a:r>
            <a:r>
              <a:rPr lang="en-US" sz="6000" dirty="0">
                <a:solidFill>
                  <a:schemeClr val="accent1">
                    <a:lumMod val="75000"/>
                  </a:schemeClr>
                </a:solidFill>
              </a:rPr>
              <a:t>Investigation</a:t>
            </a:r>
            <a:br>
              <a:rPr lang="en-US" sz="6000" dirty="0"/>
            </a:br>
            <a:r>
              <a:rPr lang="en-US" sz="7200" b="1" dirty="0">
                <a:solidFill>
                  <a:srgbClr val="FF0000"/>
                </a:solidFill>
              </a:rPr>
              <a:t>Task</a:t>
            </a:r>
            <a:r>
              <a:rPr lang="en-US" sz="7200" b="1" dirty="0"/>
              <a:t> </a:t>
            </a:r>
            <a:r>
              <a:rPr lang="en-US" sz="7200" b="1" dirty="0">
                <a:solidFill>
                  <a:srgbClr val="FF0000"/>
                </a:solidFill>
              </a:rPr>
              <a:t>Force</a:t>
            </a:r>
          </a:p>
        </p:txBody>
      </p:sp>
      <p:sp>
        <p:nvSpPr>
          <p:cNvPr id="4" name="Textplatzhalter 3">
            <a:extLst>
              <a:ext uri="{FF2B5EF4-FFF2-40B4-BE49-F238E27FC236}">
                <a16:creationId xmlns:a16="http://schemas.microsoft.com/office/drawing/2014/main" id="{4BF2234F-918F-47E2-9055-92B5CDBCF265}"/>
              </a:ext>
            </a:extLst>
          </p:cNvPr>
          <p:cNvSpPr>
            <a:spLocks noGrp="1"/>
          </p:cNvSpPr>
          <p:nvPr>
            <p:ph type="body" sz="half" idx="2"/>
          </p:nvPr>
        </p:nvSpPr>
        <p:spPr>
          <a:xfrm>
            <a:off x="3786167" y="4254077"/>
            <a:ext cx="6007408" cy="1049759"/>
          </a:xfrm>
        </p:spPr>
        <p:txBody>
          <a:bodyPr vert="horz" lIns="91440" tIns="45720" rIns="91440" bIns="45720" rtlCol="0" anchor="t">
            <a:normAutofit fontScale="92500"/>
          </a:bodyPr>
          <a:lstStyle/>
          <a:p>
            <a:pPr algn="r"/>
            <a:r>
              <a:rPr lang="en-US" sz="2100" dirty="0"/>
              <a:t>The Imperial College LondonCovid-19 Simulation Model </a:t>
            </a:r>
          </a:p>
          <a:p>
            <a:pPr algn="r"/>
            <a:r>
              <a:rPr lang="en-US" sz="2100" dirty="0"/>
              <a:t>The Chaos of C  by Professor Lockdown Neil Ferguson</a:t>
            </a:r>
          </a:p>
        </p:txBody>
      </p:sp>
      <p:sp>
        <p:nvSpPr>
          <p:cNvPr id="7" name="Textfeld 6">
            <a:extLst>
              <a:ext uri="{FF2B5EF4-FFF2-40B4-BE49-F238E27FC236}">
                <a16:creationId xmlns:a16="http://schemas.microsoft.com/office/drawing/2014/main" id="{8CD91519-A029-4788-9FE7-BA1BB67BE1A1}"/>
              </a:ext>
            </a:extLst>
          </p:cNvPr>
          <p:cNvSpPr txBox="1"/>
          <p:nvPr/>
        </p:nvSpPr>
        <p:spPr>
          <a:xfrm>
            <a:off x="66675" y="139739"/>
            <a:ext cx="1361873" cy="369332"/>
          </a:xfrm>
          <a:prstGeom prst="rect">
            <a:avLst/>
          </a:prstGeom>
          <a:noFill/>
        </p:spPr>
        <p:txBody>
          <a:bodyPr wrap="square" rtlCol="0">
            <a:spAutoFit/>
          </a:bodyPr>
          <a:lstStyle/>
          <a:p>
            <a:pPr>
              <a:spcAft>
                <a:spcPts val="600"/>
              </a:spcAft>
            </a:pPr>
            <a:r>
              <a:rPr lang="de-DE" dirty="0" err="1">
                <a:solidFill>
                  <a:srgbClr val="FF0000"/>
                </a:solidFill>
              </a:rPr>
              <a:t>Draft</a:t>
            </a:r>
            <a:endParaRPr lang="de-DE" dirty="0">
              <a:solidFill>
                <a:srgbClr val="FF0000"/>
              </a:solidFill>
            </a:endParaRPr>
          </a:p>
        </p:txBody>
      </p:sp>
      <p:sp>
        <p:nvSpPr>
          <p:cNvPr id="8" name="Textfeld 7">
            <a:extLst>
              <a:ext uri="{FF2B5EF4-FFF2-40B4-BE49-F238E27FC236}">
                <a16:creationId xmlns:a16="http://schemas.microsoft.com/office/drawing/2014/main" id="{36375389-48D4-4CA2-B93B-91EC8EE31520}"/>
              </a:ext>
            </a:extLst>
          </p:cNvPr>
          <p:cNvSpPr txBox="1"/>
          <p:nvPr/>
        </p:nvSpPr>
        <p:spPr>
          <a:xfrm>
            <a:off x="5836442" y="6449099"/>
            <a:ext cx="4953478" cy="369332"/>
          </a:xfrm>
          <a:prstGeom prst="rect">
            <a:avLst/>
          </a:prstGeom>
          <a:noFill/>
        </p:spPr>
        <p:txBody>
          <a:bodyPr wrap="square" rtlCol="0">
            <a:spAutoFit/>
          </a:bodyPr>
          <a:lstStyle/>
          <a:p>
            <a:pPr>
              <a:spcAft>
                <a:spcPts val="600"/>
              </a:spcAft>
            </a:pPr>
            <a:r>
              <a:rPr lang="de-DE" dirty="0">
                <a:solidFill>
                  <a:srgbClr val="FF0000"/>
                </a:solidFill>
              </a:rPr>
              <a:t>04/01/2020 </a:t>
            </a:r>
            <a:r>
              <a:rPr lang="de-DE" b="1" dirty="0">
                <a:solidFill>
                  <a:srgbClr val="FF0000"/>
                </a:solidFill>
              </a:rPr>
              <a:t>The Original Lockdown Model Code</a:t>
            </a:r>
          </a:p>
        </p:txBody>
      </p:sp>
      <p:sp>
        <p:nvSpPr>
          <p:cNvPr id="9" name="Textfeld 8">
            <a:extLst>
              <a:ext uri="{FF2B5EF4-FFF2-40B4-BE49-F238E27FC236}">
                <a16:creationId xmlns:a16="http://schemas.microsoft.com/office/drawing/2014/main" id="{6E67E231-3DF3-4A50-B2DE-413ED1654067}"/>
              </a:ext>
            </a:extLst>
          </p:cNvPr>
          <p:cNvSpPr txBox="1"/>
          <p:nvPr/>
        </p:nvSpPr>
        <p:spPr>
          <a:xfrm>
            <a:off x="35797" y="6220414"/>
            <a:ext cx="3714591" cy="707886"/>
          </a:xfrm>
          <a:prstGeom prst="rect">
            <a:avLst/>
          </a:prstGeom>
          <a:noFill/>
        </p:spPr>
        <p:txBody>
          <a:bodyPr wrap="square" rtlCol="0">
            <a:spAutoFit/>
          </a:bodyPr>
          <a:lstStyle/>
          <a:p>
            <a:pPr>
              <a:spcAft>
                <a:spcPts val="600"/>
              </a:spcAft>
            </a:pPr>
            <a:r>
              <a:rPr lang="en-US" sz="4000" dirty="0"/>
              <a:t>Code Review</a:t>
            </a:r>
            <a:endParaRPr lang="de-DE" sz="4000" dirty="0"/>
          </a:p>
        </p:txBody>
      </p:sp>
    </p:spTree>
    <p:extLst>
      <p:ext uri="{BB962C8B-B14F-4D97-AF65-F5344CB8AC3E}">
        <p14:creationId xmlns:p14="http://schemas.microsoft.com/office/powerpoint/2010/main" val="281214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C3C5017-9539-4D9C-9A5A-ABB4E6498B4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62600" y="2432050"/>
            <a:ext cx="1066800" cy="1993900"/>
          </a:xfrm>
          <a:prstGeom prst="rect">
            <a:avLst/>
          </a:prstGeom>
        </p:spPr>
      </p:pic>
    </p:spTree>
    <p:extLst>
      <p:ext uri="{BB962C8B-B14F-4D97-AF65-F5344CB8AC3E}">
        <p14:creationId xmlns:p14="http://schemas.microsoft.com/office/powerpoint/2010/main" val="1730645782"/>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8D39359-A0EC-4E16-9966-371F2DE3027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0"/>
            <a:ext cx="3149600" cy="6858000"/>
          </a:xfrm>
          <a:prstGeom prst="rect">
            <a:avLst/>
          </a:prstGeom>
        </p:spPr>
      </p:pic>
    </p:spTree>
    <p:extLst>
      <p:ext uri="{BB962C8B-B14F-4D97-AF65-F5344CB8AC3E}">
        <p14:creationId xmlns:p14="http://schemas.microsoft.com/office/powerpoint/2010/main" val="2783400181"/>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CC527E0-9606-4787-BB65-0724434DD8F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46600" y="0"/>
            <a:ext cx="3098800" cy="6858000"/>
          </a:xfrm>
          <a:prstGeom prst="rect">
            <a:avLst/>
          </a:prstGeom>
        </p:spPr>
      </p:pic>
    </p:spTree>
    <p:extLst>
      <p:ext uri="{BB962C8B-B14F-4D97-AF65-F5344CB8AC3E}">
        <p14:creationId xmlns:p14="http://schemas.microsoft.com/office/powerpoint/2010/main" val="2463081974"/>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BC3842E-4E0D-4526-B169-9B6D0EFF8F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19600" y="0"/>
            <a:ext cx="3352800" cy="6858000"/>
          </a:xfrm>
          <a:prstGeom prst="rect">
            <a:avLst/>
          </a:prstGeom>
        </p:spPr>
      </p:pic>
    </p:spTree>
    <p:extLst>
      <p:ext uri="{BB962C8B-B14F-4D97-AF65-F5344CB8AC3E}">
        <p14:creationId xmlns:p14="http://schemas.microsoft.com/office/powerpoint/2010/main" val="3798174574"/>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6F6ACB-5355-475D-8037-66F06BA227A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76850" y="0"/>
            <a:ext cx="1638300" cy="6858000"/>
          </a:xfrm>
          <a:prstGeom prst="rect">
            <a:avLst/>
          </a:prstGeom>
        </p:spPr>
      </p:pic>
    </p:spTree>
    <p:extLst>
      <p:ext uri="{BB962C8B-B14F-4D97-AF65-F5344CB8AC3E}">
        <p14:creationId xmlns:p14="http://schemas.microsoft.com/office/powerpoint/2010/main" val="4247483994"/>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0DACCB3-E8CC-4380-98DE-162923AEA58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79900" y="0"/>
            <a:ext cx="3632200" cy="6858000"/>
          </a:xfrm>
          <a:prstGeom prst="rect">
            <a:avLst/>
          </a:prstGeom>
        </p:spPr>
      </p:pic>
    </p:spTree>
    <p:extLst>
      <p:ext uri="{BB962C8B-B14F-4D97-AF65-F5344CB8AC3E}">
        <p14:creationId xmlns:p14="http://schemas.microsoft.com/office/powerpoint/2010/main" val="1305747098"/>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4243331-B100-48F4-875E-CB66BE232C0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1850" y="0"/>
            <a:ext cx="2908300" cy="6858000"/>
          </a:xfrm>
          <a:prstGeom prst="rect">
            <a:avLst/>
          </a:prstGeom>
        </p:spPr>
      </p:pic>
    </p:spTree>
    <p:extLst>
      <p:ext uri="{BB962C8B-B14F-4D97-AF65-F5344CB8AC3E}">
        <p14:creationId xmlns:p14="http://schemas.microsoft.com/office/powerpoint/2010/main" val="2687930560"/>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BFD0D33-D256-449F-A2B5-90B8A27C0E9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0"/>
            <a:ext cx="3149600" cy="6858000"/>
          </a:xfrm>
          <a:prstGeom prst="rect">
            <a:avLst/>
          </a:prstGeom>
        </p:spPr>
      </p:pic>
    </p:spTree>
    <p:extLst>
      <p:ext uri="{BB962C8B-B14F-4D97-AF65-F5344CB8AC3E}">
        <p14:creationId xmlns:p14="http://schemas.microsoft.com/office/powerpoint/2010/main" val="281349545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8DE0FE-3F45-442C-B839-187D9FDA9A6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2600" y="0"/>
            <a:ext cx="3606800" cy="6858000"/>
          </a:xfrm>
          <a:prstGeom prst="rect">
            <a:avLst/>
          </a:prstGeom>
        </p:spPr>
      </p:pic>
    </p:spTree>
    <p:extLst>
      <p:ext uri="{BB962C8B-B14F-4D97-AF65-F5344CB8AC3E}">
        <p14:creationId xmlns:p14="http://schemas.microsoft.com/office/powerpoint/2010/main" val="829155475"/>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2B1181E-65A2-4BED-B512-F095384F21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92650" y="1530350"/>
            <a:ext cx="2806700" cy="3797300"/>
          </a:xfrm>
          <a:prstGeom prst="rect">
            <a:avLst/>
          </a:prstGeom>
        </p:spPr>
      </p:pic>
    </p:spTree>
    <p:extLst>
      <p:ext uri="{BB962C8B-B14F-4D97-AF65-F5344CB8AC3E}">
        <p14:creationId xmlns:p14="http://schemas.microsoft.com/office/powerpoint/2010/main" val="84285765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Rand.cpp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2416</a:t>
            </a:r>
          </a:p>
          <a:p>
            <a:pPr algn="l">
              <a:buFont typeface="Arial"/>
              <a:buChar char="•"/>
            </a:pPr>
            <a:r>
              <a:rPr lang="en-US" sz="2000" dirty="0"/>
              <a:t>Cyclomatic Complexity:</a:t>
            </a:r>
            <a:r>
              <a:rPr lang="en-US" sz="2000" dirty="0">
                <a:solidFill>
                  <a:schemeClr val="accent5">
                    <a:lumMod val="75000"/>
                  </a:schemeClr>
                </a:solidFill>
              </a:rPr>
              <a:t>204</a:t>
            </a:r>
          </a:p>
          <a:p>
            <a:pPr algn="l">
              <a:buFont typeface="Arial"/>
              <a:buChar char="•"/>
            </a:pPr>
            <a:r>
              <a:rPr lang="en-US" sz="2000" dirty="0"/>
              <a:t>Decision Density:</a:t>
            </a:r>
            <a:r>
              <a:rPr lang="en-US" sz="2000" dirty="0">
                <a:solidFill>
                  <a:schemeClr val="accent5">
                    <a:lumMod val="75000"/>
                  </a:schemeClr>
                </a:solidFill>
              </a:rPr>
              <a:t>0.08</a:t>
            </a:r>
          </a:p>
          <a:p>
            <a:pPr algn="l">
              <a:buFont typeface="Arial"/>
              <a:buChar char="•"/>
            </a:pPr>
            <a:r>
              <a:rPr lang="en-US" sz="2000" dirty="0"/>
              <a:t>Shapes:</a:t>
            </a:r>
            <a:r>
              <a:rPr lang="en-US" sz="2000" dirty="0">
                <a:solidFill>
                  <a:schemeClr val="accent5">
                    <a:lumMod val="75000"/>
                  </a:schemeClr>
                </a:solidFill>
              </a:rPr>
              <a:t>1111</a:t>
            </a:r>
          </a:p>
          <a:p>
            <a:pPr algn="l">
              <a:buFont typeface="Arial"/>
              <a:buChar char="•"/>
            </a:pPr>
            <a:r>
              <a:rPr lang="en-US" sz="2000" dirty="0"/>
              <a:t>Links:</a:t>
            </a:r>
            <a:r>
              <a:rPr lang="en-US" sz="2000" dirty="0">
                <a:solidFill>
                  <a:schemeClr val="accent5">
                    <a:lumMod val="75000"/>
                  </a:schemeClr>
                </a:solidFill>
              </a:rPr>
              <a:t>1290</a:t>
            </a:r>
          </a:p>
          <a:p>
            <a:pPr algn="l">
              <a:buFont typeface="Arial"/>
              <a:buChar char="•"/>
            </a:pPr>
            <a:endParaRPr lang="en-US" sz="2000" dirty="0"/>
          </a:p>
        </p:txBody>
      </p:sp>
    </p:spTree>
    <p:extLst>
      <p:ext uri="{BB962C8B-B14F-4D97-AF65-F5344CB8AC3E}">
        <p14:creationId xmlns:p14="http://schemas.microsoft.com/office/powerpoint/2010/main" val="38267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E0D47A-5366-4E9E-BDDE-CFCE4588400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11550" y="146050"/>
            <a:ext cx="5168900" cy="6565900"/>
          </a:xfrm>
          <a:prstGeom prst="rect">
            <a:avLst/>
          </a:prstGeom>
        </p:spPr>
      </p:pic>
    </p:spTree>
    <p:extLst>
      <p:ext uri="{BB962C8B-B14F-4D97-AF65-F5344CB8AC3E}">
        <p14:creationId xmlns:p14="http://schemas.microsoft.com/office/powerpoint/2010/main" val="2319082361"/>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9B155E7-30C0-442D-A40C-FC2D40619BF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1700" y="1993900"/>
            <a:ext cx="2768600" cy="2870200"/>
          </a:xfrm>
          <a:prstGeom prst="rect">
            <a:avLst/>
          </a:prstGeom>
        </p:spPr>
      </p:pic>
    </p:spTree>
    <p:extLst>
      <p:ext uri="{BB962C8B-B14F-4D97-AF65-F5344CB8AC3E}">
        <p14:creationId xmlns:p14="http://schemas.microsoft.com/office/powerpoint/2010/main" val="1221187066"/>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3505726-891F-463C-9156-D8DE5FD966E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26050" y="0"/>
            <a:ext cx="1739900" cy="6858000"/>
          </a:xfrm>
          <a:prstGeom prst="rect">
            <a:avLst/>
          </a:prstGeom>
        </p:spPr>
      </p:pic>
    </p:spTree>
    <p:extLst>
      <p:ext uri="{BB962C8B-B14F-4D97-AF65-F5344CB8AC3E}">
        <p14:creationId xmlns:p14="http://schemas.microsoft.com/office/powerpoint/2010/main" val="3052860233"/>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7CB543A-59F0-4AC3-ACCD-C6789D03E85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41900" y="0"/>
            <a:ext cx="2108200" cy="6858000"/>
          </a:xfrm>
          <a:prstGeom prst="rect">
            <a:avLst/>
          </a:prstGeom>
        </p:spPr>
      </p:pic>
    </p:spTree>
    <p:extLst>
      <p:ext uri="{BB962C8B-B14F-4D97-AF65-F5344CB8AC3E}">
        <p14:creationId xmlns:p14="http://schemas.microsoft.com/office/powerpoint/2010/main" val="1064019534"/>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99708FA-93CD-4952-B084-8FA901E18A7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03750" y="781050"/>
            <a:ext cx="2984500" cy="5295900"/>
          </a:xfrm>
          <a:prstGeom prst="rect">
            <a:avLst/>
          </a:prstGeom>
        </p:spPr>
      </p:pic>
    </p:spTree>
    <p:extLst>
      <p:ext uri="{BB962C8B-B14F-4D97-AF65-F5344CB8AC3E}">
        <p14:creationId xmlns:p14="http://schemas.microsoft.com/office/powerpoint/2010/main" val="3496701791"/>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02F5038-53DD-4E37-9EF6-F412229E77C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95900" y="0"/>
            <a:ext cx="1600200" cy="6858000"/>
          </a:xfrm>
          <a:prstGeom prst="rect">
            <a:avLst/>
          </a:prstGeom>
        </p:spPr>
      </p:pic>
    </p:spTree>
    <p:extLst>
      <p:ext uri="{BB962C8B-B14F-4D97-AF65-F5344CB8AC3E}">
        <p14:creationId xmlns:p14="http://schemas.microsoft.com/office/powerpoint/2010/main" val="2649320597"/>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D453B6-27FF-4D7E-91E3-53D3126B318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65700" y="0"/>
            <a:ext cx="2260600" cy="6858000"/>
          </a:xfrm>
          <a:prstGeom prst="rect">
            <a:avLst/>
          </a:prstGeom>
        </p:spPr>
      </p:pic>
    </p:spTree>
    <p:extLst>
      <p:ext uri="{BB962C8B-B14F-4D97-AF65-F5344CB8AC3E}">
        <p14:creationId xmlns:p14="http://schemas.microsoft.com/office/powerpoint/2010/main" val="3846035606"/>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3E41802-BF24-4467-8DD6-FCF943C8612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24350" y="0"/>
            <a:ext cx="3543300" cy="6858000"/>
          </a:xfrm>
          <a:prstGeom prst="rect">
            <a:avLst/>
          </a:prstGeom>
        </p:spPr>
      </p:pic>
    </p:spTree>
    <p:extLst>
      <p:ext uri="{BB962C8B-B14F-4D97-AF65-F5344CB8AC3E}">
        <p14:creationId xmlns:p14="http://schemas.microsoft.com/office/powerpoint/2010/main" val="3556831467"/>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C12F1B-6C1B-4197-A2B6-0EBF17FB641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05300" y="0"/>
            <a:ext cx="3581400" cy="6858000"/>
          </a:xfrm>
          <a:prstGeom prst="rect">
            <a:avLst/>
          </a:prstGeom>
        </p:spPr>
      </p:pic>
    </p:spTree>
    <p:extLst>
      <p:ext uri="{BB962C8B-B14F-4D97-AF65-F5344CB8AC3E}">
        <p14:creationId xmlns:p14="http://schemas.microsoft.com/office/powerpoint/2010/main" val="786051563"/>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B6FEF47-C19A-4A7A-B5ED-B78ED0569B2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65700" y="0"/>
            <a:ext cx="2260600" cy="6858000"/>
          </a:xfrm>
          <a:prstGeom prst="rect">
            <a:avLst/>
          </a:prstGeom>
        </p:spPr>
      </p:pic>
    </p:spTree>
    <p:extLst>
      <p:ext uri="{BB962C8B-B14F-4D97-AF65-F5344CB8AC3E}">
        <p14:creationId xmlns:p14="http://schemas.microsoft.com/office/powerpoint/2010/main" val="2148966391"/>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0F9AEA4-D5D3-4F14-94F0-5F985FF653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8050" y="0"/>
            <a:ext cx="2755900" cy="6858000"/>
          </a:xfrm>
          <a:prstGeom prst="rect">
            <a:avLst/>
          </a:prstGeom>
        </p:spPr>
      </p:pic>
    </p:spTree>
    <p:extLst>
      <p:ext uri="{BB962C8B-B14F-4D97-AF65-F5344CB8AC3E}">
        <p14:creationId xmlns:p14="http://schemas.microsoft.com/office/powerpoint/2010/main" val="41144383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F30129-259F-4006-8C13-111FD162BB2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99050" y="1619250"/>
            <a:ext cx="1993900" cy="3619500"/>
          </a:xfrm>
          <a:prstGeom prst="rect">
            <a:avLst/>
          </a:prstGeom>
        </p:spPr>
      </p:pic>
    </p:spTree>
    <p:extLst>
      <p:ext uri="{BB962C8B-B14F-4D97-AF65-F5344CB8AC3E}">
        <p14:creationId xmlns:p14="http://schemas.microsoft.com/office/powerpoint/2010/main" val="1462550034"/>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8775EA-C59E-46B6-B912-FDDED3F17E1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178991629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3224C29-F7B4-436F-8DD8-38EA14D5B78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92700" y="0"/>
            <a:ext cx="2006600" cy="6858000"/>
          </a:xfrm>
          <a:prstGeom prst="rect">
            <a:avLst/>
          </a:prstGeom>
        </p:spPr>
      </p:pic>
    </p:spTree>
    <p:extLst>
      <p:ext uri="{BB962C8B-B14F-4D97-AF65-F5344CB8AC3E}">
        <p14:creationId xmlns:p14="http://schemas.microsoft.com/office/powerpoint/2010/main" val="3390773659"/>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C9D78B-8745-4335-9B54-7DB723665AF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72050" y="0"/>
            <a:ext cx="2247900" cy="6858000"/>
          </a:xfrm>
          <a:prstGeom prst="rect">
            <a:avLst/>
          </a:prstGeom>
        </p:spPr>
      </p:pic>
    </p:spTree>
    <p:extLst>
      <p:ext uri="{BB962C8B-B14F-4D97-AF65-F5344CB8AC3E}">
        <p14:creationId xmlns:p14="http://schemas.microsoft.com/office/powerpoint/2010/main" val="221605128"/>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9ECBC4D-38E6-44D4-8D0A-89D3782D43C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2019300"/>
            <a:ext cx="3149600" cy="2819400"/>
          </a:xfrm>
          <a:prstGeom prst="rect">
            <a:avLst/>
          </a:prstGeom>
        </p:spPr>
      </p:pic>
    </p:spTree>
    <p:extLst>
      <p:ext uri="{BB962C8B-B14F-4D97-AF65-F5344CB8AC3E}">
        <p14:creationId xmlns:p14="http://schemas.microsoft.com/office/powerpoint/2010/main" val="3519423561"/>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B6647AF-30B7-4926-954A-9281BCB90D3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19650" y="0"/>
            <a:ext cx="2552700" cy="6858000"/>
          </a:xfrm>
          <a:prstGeom prst="rect">
            <a:avLst/>
          </a:prstGeom>
        </p:spPr>
      </p:pic>
    </p:spTree>
    <p:extLst>
      <p:ext uri="{BB962C8B-B14F-4D97-AF65-F5344CB8AC3E}">
        <p14:creationId xmlns:p14="http://schemas.microsoft.com/office/powerpoint/2010/main" val="2366041057"/>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1F60CED-61C2-4289-A64F-083A9A6844F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472960066"/>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B8505E-9C58-445C-A4B9-1C7C51ADCFA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17900" y="501650"/>
            <a:ext cx="5156200" cy="5854700"/>
          </a:xfrm>
          <a:prstGeom prst="rect">
            <a:avLst/>
          </a:prstGeom>
        </p:spPr>
      </p:pic>
    </p:spTree>
    <p:extLst>
      <p:ext uri="{BB962C8B-B14F-4D97-AF65-F5344CB8AC3E}">
        <p14:creationId xmlns:p14="http://schemas.microsoft.com/office/powerpoint/2010/main" val="272060682"/>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C27EB2-AEF3-4DE4-A05E-F1E1B698C02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17900" y="501650"/>
            <a:ext cx="5156200" cy="5854700"/>
          </a:xfrm>
          <a:prstGeom prst="rect">
            <a:avLst/>
          </a:prstGeom>
        </p:spPr>
      </p:pic>
    </p:spTree>
    <p:extLst>
      <p:ext uri="{BB962C8B-B14F-4D97-AF65-F5344CB8AC3E}">
        <p14:creationId xmlns:p14="http://schemas.microsoft.com/office/powerpoint/2010/main" val="1370632146"/>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BF05F7F-046E-4FD0-B107-7F7D6572F0F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06950" y="0"/>
            <a:ext cx="2578100" cy="6858000"/>
          </a:xfrm>
          <a:prstGeom prst="rect">
            <a:avLst/>
          </a:prstGeom>
        </p:spPr>
      </p:pic>
    </p:spTree>
    <p:extLst>
      <p:ext uri="{BB962C8B-B14F-4D97-AF65-F5344CB8AC3E}">
        <p14:creationId xmlns:p14="http://schemas.microsoft.com/office/powerpoint/2010/main" val="182919614"/>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46D1DE3-F0D2-4544-AABB-A0B259DB62D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1700" y="0"/>
            <a:ext cx="2768600" cy="6858000"/>
          </a:xfrm>
          <a:prstGeom prst="rect">
            <a:avLst/>
          </a:prstGeom>
        </p:spPr>
      </p:pic>
    </p:spTree>
    <p:extLst>
      <p:ext uri="{BB962C8B-B14F-4D97-AF65-F5344CB8AC3E}">
        <p14:creationId xmlns:p14="http://schemas.microsoft.com/office/powerpoint/2010/main" val="37683076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CF859A9-0A72-4F04-BA19-57F7F309D0A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25900" y="0"/>
            <a:ext cx="4140200" cy="6858000"/>
          </a:xfrm>
          <a:prstGeom prst="rect">
            <a:avLst/>
          </a:prstGeom>
        </p:spPr>
      </p:pic>
    </p:spTree>
    <p:extLst>
      <p:ext uri="{BB962C8B-B14F-4D97-AF65-F5344CB8AC3E}">
        <p14:creationId xmlns:p14="http://schemas.microsoft.com/office/powerpoint/2010/main" val="1488343341"/>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6ED914-4887-45A1-A141-E9996F17523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02200" y="1701800"/>
            <a:ext cx="2387600" cy="3454400"/>
          </a:xfrm>
          <a:prstGeom prst="rect">
            <a:avLst/>
          </a:prstGeom>
        </p:spPr>
      </p:pic>
    </p:spTree>
    <p:extLst>
      <p:ext uri="{BB962C8B-B14F-4D97-AF65-F5344CB8AC3E}">
        <p14:creationId xmlns:p14="http://schemas.microsoft.com/office/powerpoint/2010/main" val="1820906510"/>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D6F95E5-0E40-422A-AEA9-3DE39B01719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73650" y="1682750"/>
            <a:ext cx="2044700" cy="3492500"/>
          </a:xfrm>
          <a:prstGeom prst="rect">
            <a:avLst/>
          </a:prstGeom>
        </p:spPr>
      </p:pic>
    </p:spTree>
    <p:extLst>
      <p:ext uri="{BB962C8B-B14F-4D97-AF65-F5344CB8AC3E}">
        <p14:creationId xmlns:p14="http://schemas.microsoft.com/office/powerpoint/2010/main" val="2534754524"/>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1BCBB0A-3FDC-47E7-A86E-8F57A55F706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22750" y="0"/>
            <a:ext cx="3746500" cy="6858000"/>
          </a:xfrm>
          <a:prstGeom prst="rect">
            <a:avLst/>
          </a:prstGeom>
        </p:spPr>
      </p:pic>
    </p:spTree>
    <p:extLst>
      <p:ext uri="{BB962C8B-B14F-4D97-AF65-F5344CB8AC3E}">
        <p14:creationId xmlns:p14="http://schemas.microsoft.com/office/powerpoint/2010/main" val="1836265294"/>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Update.cpp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1283</a:t>
            </a:r>
          </a:p>
          <a:p>
            <a:pPr algn="l">
              <a:buFont typeface="Arial"/>
              <a:buChar char="•"/>
            </a:pPr>
            <a:r>
              <a:rPr lang="en-US" sz="2000" dirty="0"/>
              <a:t>Cyclomatic Complexity:</a:t>
            </a:r>
            <a:r>
              <a:rPr lang="en-US" sz="2000" dirty="0">
                <a:solidFill>
                  <a:schemeClr val="accent5">
                    <a:lumMod val="75000"/>
                  </a:schemeClr>
                </a:solidFill>
              </a:rPr>
              <a:t>258</a:t>
            </a:r>
          </a:p>
          <a:p>
            <a:pPr algn="l">
              <a:buFont typeface="Arial"/>
              <a:buChar char="•"/>
            </a:pPr>
            <a:r>
              <a:rPr lang="en-US" sz="2000" dirty="0"/>
              <a:t>Decision Density:</a:t>
            </a:r>
            <a:r>
              <a:rPr lang="en-US" sz="2000" dirty="0">
                <a:solidFill>
                  <a:schemeClr val="accent5">
                    <a:lumMod val="75000"/>
                  </a:schemeClr>
                </a:solidFill>
              </a:rPr>
              <a:t>0.20</a:t>
            </a:r>
          </a:p>
          <a:p>
            <a:pPr algn="l">
              <a:buFont typeface="Arial"/>
              <a:buChar char="•"/>
            </a:pPr>
            <a:r>
              <a:rPr lang="en-US" sz="2000" dirty="0"/>
              <a:t>Shapes:</a:t>
            </a:r>
            <a:r>
              <a:rPr lang="en-US" sz="2000" dirty="0">
                <a:solidFill>
                  <a:schemeClr val="accent5">
                    <a:lumMod val="75000"/>
                  </a:schemeClr>
                </a:solidFill>
              </a:rPr>
              <a:t>1231</a:t>
            </a:r>
          </a:p>
          <a:p>
            <a:pPr algn="l">
              <a:buFont typeface="Arial"/>
              <a:buChar char="•"/>
            </a:pPr>
            <a:r>
              <a:rPr lang="en-US" sz="2000" dirty="0"/>
              <a:t>Links:</a:t>
            </a:r>
            <a:r>
              <a:rPr lang="en-US" sz="2000" dirty="0">
                <a:solidFill>
                  <a:schemeClr val="accent5">
                    <a:lumMod val="75000"/>
                  </a:schemeClr>
                </a:solidFill>
              </a:rPr>
              <a:t>1462</a:t>
            </a:r>
          </a:p>
          <a:p>
            <a:pPr algn="l">
              <a:buFont typeface="Arial"/>
              <a:buChar char="•"/>
            </a:pPr>
            <a:endParaRPr lang="en-US" sz="2000" dirty="0"/>
          </a:p>
        </p:txBody>
      </p:sp>
    </p:spTree>
    <p:extLst>
      <p:ext uri="{BB962C8B-B14F-4D97-AF65-F5344CB8AC3E}">
        <p14:creationId xmlns:p14="http://schemas.microsoft.com/office/powerpoint/2010/main" val="7991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5093289-B014-45D3-BFA3-E44031479CC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83050" y="2235200"/>
            <a:ext cx="4025900" cy="2387600"/>
          </a:xfrm>
          <a:prstGeom prst="rect">
            <a:avLst/>
          </a:prstGeom>
        </p:spPr>
      </p:pic>
    </p:spTree>
    <p:extLst>
      <p:ext uri="{BB962C8B-B14F-4D97-AF65-F5344CB8AC3E}">
        <p14:creationId xmlns:p14="http://schemas.microsoft.com/office/powerpoint/2010/main" val="972980707"/>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030D0B-8651-425F-97E0-EE5A92EB886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19650" y="0"/>
            <a:ext cx="2552700" cy="6858000"/>
          </a:xfrm>
          <a:prstGeom prst="rect">
            <a:avLst/>
          </a:prstGeom>
        </p:spPr>
      </p:pic>
    </p:spTree>
    <p:extLst>
      <p:ext uri="{BB962C8B-B14F-4D97-AF65-F5344CB8AC3E}">
        <p14:creationId xmlns:p14="http://schemas.microsoft.com/office/powerpoint/2010/main" val="3415513564"/>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E298EB5-3BE8-47C6-98F0-A7E65875AD6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68900" y="0"/>
            <a:ext cx="1854200" cy="6858000"/>
          </a:xfrm>
          <a:prstGeom prst="rect">
            <a:avLst/>
          </a:prstGeom>
        </p:spPr>
      </p:pic>
    </p:spTree>
    <p:extLst>
      <p:ext uri="{BB962C8B-B14F-4D97-AF65-F5344CB8AC3E}">
        <p14:creationId xmlns:p14="http://schemas.microsoft.com/office/powerpoint/2010/main" val="3613170810"/>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350E6-5920-4709-BB3C-CBB58A955B4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03700" y="0"/>
            <a:ext cx="3784600" cy="6858000"/>
          </a:xfrm>
          <a:prstGeom prst="rect">
            <a:avLst/>
          </a:prstGeom>
        </p:spPr>
      </p:pic>
    </p:spTree>
    <p:extLst>
      <p:ext uri="{BB962C8B-B14F-4D97-AF65-F5344CB8AC3E}">
        <p14:creationId xmlns:p14="http://schemas.microsoft.com/office/powerpoint/2010/main" val="1911639286"/>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DA5B2-881F-4FE8-9C1A-3AC6FCE2D7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37050" y="476250"/>
            <a:ext cx="3517900" cy="5905500"/>
          </a:xfrm>
          <a:prstGeom prst="rect">
            <a:avLst/>
          </a:prstGeom>
        </p:spPr>
      </p:pic>
    </p:spTree>
    <p:extLst>
      <p:ext uri="{BB962C8B-B14F-4D97-AF65-F5344CB8AC3E}">
        <p14:creationId xmlns:p14="http://schemas.microsoft.com/office/powerpoint/2010/main" val="1080609328"/>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303696-3135-4730-8782-0C7ABCAE117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37050" y="476250"/>
            <a:ext cx="3517900" cy="5905500"/>
          </a:xfrm>
          <a:prstGeom prst="rect">
            <a:avLst/>
          </a:prstGeom>
        </p:spPr>
      </p:pic>
    </p:spTree>
    <p:extLst>
      <p:ext uri="{BB962C8B-B14F-4D97-AF65-F5344CB8AC3E}">
        <p14:creationId xmlns:p14="http://schemas.microsoft.com/office/powerpoint/2010/main" val="35995141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0E121D-B30B-4081-B54F-B5A94FCA86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84800" y="0"/>
            <a:ext cx="1422400" cy="6858000"/>
          </a:xfrm>
          <a:prstGeom prst="rect">
            <a:avLst/>
          </a:prstGeom>
        </p:spPr>
      </p:pic>
    </p:spTree>
    <p:extLst>
      <p:ext uri="{BB962C8B-B14F-4D97-AF65-F5344CB8AC3E}">
        <p14:creationId xmlns:p14="http://schemas.microsoft.com/office/powerpoint/2010/main" val="733356504"/>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913E27-3FA2-48CB-9713-B5DC847EB07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49750" y="393700"/>
            <a:ext cx="3492500" cy="6070600"/>
          </a:xfrm>
          <a:prstGeom prst="rect">
            <a:avLst/>
          </a:prstGeom>
        </p:spPr>
      </p:pic>
    </p:spTree>
    <p:extLst>
      <p:ext uri="{BB962C8B-B14F-4D97-AF65-F5344CB8AC3E}">
        <p14:creationId xmlns:p14="http://schemas.microsoft.com/office/powerpoint/2010/main" val="380245523"/>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7E91C02-11F7-4E60-BDB3-7C7236A8D7A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18000" y="393700"/>
            <a:ext cx="3556000" cy="6070600"/>
          </a:xfrm>
          <a:prstGeom prst="rect">
            <a:avLst/>
          </a:prstGeom>
        </p:spPr>
      </p:pic>
    </p:spTree>
    <p:extLst>
      <p:ext uri="{BB962C8B-B14F-4D97-AF65-F5344CB8AC3E}">
        <p14:creationId xmlns:p14="http://schemas.microsoft.com/office/powerpoint/2010/main" val="2837907486"/>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772620-0DC2-46A0-AB9A-FAF03779E08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11550" y="0"/>
            <a:ext cx="5168900" cy="6858000"/>
          </a:xfrm>
          <a:prstGeom prst="rect">
            <a:avLst/>
          </a:prstGeom>
        </p:spPr>
      </p:pic>
    </p:spTree>
    <p:extLst>
      <p:ext uri="{BB962C8B-B14F-4D97-AF65-F5344CB8AC3E}">
        <p14:creationId xmlns:p14="http://schemas.microsoft.com/office/powerpoint/2010/main" val="329576669"/>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2785C89-55F4-45A4-9A45-948ED0860CE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76800" y="0"/>
            <a:ext cx="2438400" cy="6858000"/>
          </a:xfrm>
          <a:prstGeom prst="rect">
            <a:avLst/>
          </a:prstGeom>
        </p:spPr>
      </p:pic>
    </p:spTree>
    <p:extLst>
      <p:ext uri="{BB962C8B-B14F-4D97-AF65-F5344CB8AC3E}">
        <p14:creationId xmlns:p14="http://schemas.microsoft.com/office/powerpoint/2010/main" val="1952596411"/>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7E68D3-2817-479C-A388-85DFF89610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02100" y="0"/>
            <a:ext cx="3987800" cy="6858000"/>
          </a:xfrm>
          <a:prstGeom prst="rect">
            <a:avLst/>
          </a:prstGeom>
        </p:spPr>
      </p:pic>
    </p:spTree>
    <p:extLst>
      <p:ext uri="{BB962C8B-B14F-4D97-AF65-F5344CB8AC3E}">
        <p14:creationId xmlns:p14="http://schemas.microsoft.com/office/powerpoint/2010/main" val="4134958770"/>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40B8FA3-7505-4636-9547-0CD13C0C8A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94250" y="0"/>
            <a:ext cx="2603500" cy="6858000"/>
          </a:xfrm>
          <a:prstGeom prst="rect">
            <a:avLst/>
          </a:prstGeom>
        </p:spPr>
      </p:pic>
    </p:spTree>
    <p:extLst>
      <p:ext uri="{BB962C8B-B14F-4D97-AF65-F5344CB8AC3E}">
        <p14:creationId xmlns:p14="http://schemas.microsoft.com/office/powerpoint/2010/main" val="1999840158"/>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7BD604F-7147-4858-9340-F1586C4263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11800" y="0"/>
            <a:ext cx="1168400" cy="6858000"/>
          </a:xfrm>
          <a:prstGeom prst="rect">
            <a:avLst/>
          </a:prstGeom>
        </p:spPr>
      </p:pic>
    </p:spTree>
    <p:extLst>
      <p:ext uri="{BB962C8B-B14F-4D97-AF65-F5344CB8AC3E}">
        <p14:creationId xmlns:p14="http://schemas.microsoft.com/office/powerpoint/2010/main" val="868399979"/>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B0E2AD5-5834-4A8C-B711-BCFDC2F4FAD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1033879672"/>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9EA055A-7F81-444C-8679-EE63AB6AE5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83150" y="120650"/>
            <a:ext cx="2425700" cy="6616700"/>
          </a:xfrm>
          <a:prstGeom prst="rect">
            <a:avLst/>
          </a:prstGeom>
        </p:spPr>
      </p:pic>
    </p:spTree>
    <p:extLst>
      <p:ext uri="{BB962C8B-B14F-4D97-AF65-F5344CB8AC3E}">
        <p14:creationId xmlns:p14="http://schemas.microsoft.com/office/powerpoint/2010/main" val="3474182667"/>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DD18C11-124E-4838-BC5E-D68DB505F9E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46550" y="0"/>
            <a:ext cx="3898900" cy="6858000"/>
          </a:xfrm>
          <a:prstGeom prst="rect">
            <a:avLst/>
          </a:prstGeom>
        </p:spPr>
      </p:pic>
    </p:spTree>
    <p:extLst>
      <p:ext uri="{BB962C8B-B14F-4D97-AF65-F5344CB8AC3E}">
        <p14:creationId xmlns:p14="http://schemas.microsoft.com/office/powerpoint/2010/main" val="7051115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F79E65-C053-46EC-AB7E-938D2670D7A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60950" y="0"/>
            <a:ext cx="2070100" cy="6858000"/>
          </a:xfrm>
          <a:prstGeom prst="rect">
            <a:avLst/>
          </a:prstGeom>
        </p:spPr>
      </p:pic>
    </p:spTree>
    <p:extLst>
      <p:ext uri="{BB962C8B-B14F-4D97-AF65-F5344CB8AC3E}">
        <p14:creationId xmlns:p14="http://schemas.microsoft.com/office/powerpoint/2010/main" val="706005446"/>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AF53DA4-943C-4008-BC71-32615988872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1700" y="0"/>
            <a:ext cx="2768600" cy="6858000"/>
          </a:xfrm>
          <a:prstGeom prst="rect">
            <a:avLst/>
          </a:prstGeom>
        </p:spPr>
      </p:pic>
    </p:spTree>
    <p:extLst>
      <p:ext uri="{BB962C8B-B14F-4D97-AF65-F5344CB8AC3E}">
        <p14:creationId xmlns:p14="http://schemas.microsoft.com/office/powerpoint/2010/main" val="899821157"/>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D2B34BE-EDD1-498F-985B-D2436CC688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0"/>
            <a:ext cx="3149600" cy="6858000"/>
          </a:xfrm>
          <a:prstGeom prst="rect">
            <a:avLst/>
          </a:prstGeom>
        </p:spPr>
      </p:pic>
    </p:spTree>
    <p:extLst>
      <p:ext uri="{BB962C8B-B14F-4D97-AF65-F5344CB8AC3E}">
        <p14:creationId xmlns:p14="http://schemas.microsoft.com/office/powerpoint/2010/main" val="2418417794"/>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30FFADE-82EC-4017-80FA-F99198C811D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46600" y="0"/>
            <a:ext cx="3098800" cy="6858000"/>
          </a:xfrm>
          <a:prstGeom prst="rect">
            <a:avLst/>
          </a:prstGeom>
        </p:spPr>
      </p:pic>
    </p:spTree>
    <p:extLst>
      <p:ext uri="{BB962C8B-B14F-4D97-AF65-F5344CB8AC3E}">
        <p14:creationId xmlns:p14="http://schemas.microsoft.com/office/powerpoint/2010/main" val="2889976584"/>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1273498-6D06-47BE-AED1-E51E8DE9D93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19600" y="0"/>
            <a:ext cx="3352800" cy="6858000"/>
          </a:xfrm>
          <a:prstGeom prst="rect">
            <a:avLst/>
          </a:prstGeom>
        </p:spPr>
      </p:pic>
    </p:spTree>
    <p:extLst>
      <p:ext uri="{BB962C8B-B14F-4D97-AF65-F5344CB8AC3E}">
        <p14:creationId xmlns:p14="http://schemas.microsoft.com/office/powerpoint/2010/main" val="3281008334"/>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CFBD3B-E5AE-44BC-BA96-230ADB6BB91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76850" y="0"/>
            <a:ext cx="1638300" cy="6858000"/>
          </a:xfrm>
          <a:prstGeom prst="rect">
            <a:avLst/>
          </a:prstGeom>
        </p:spPr>
      </p:pic>
    </p:spTree>
    <p:extLst>
      <p:ext uri="{BB962C8B-B14F-4D97-AF65-F5344CB8AC3E}">
        <p14:creationId xmlns:p14="http://schemas.microsoft.com/office/powerpoint/2010/main" val="386821796"/>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97330E3-C1D0-4566-A5AB-B02939802DD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79900" y="0"/>
            <a:ext cx="3632200" cy="6858000"/>
          </a:xfrm>
          <a:prstGeom prst="rect">
            <a:avLst/>
          </a:prstGeom>
        </p:spPr>
      </p:pic>
    </p:spTree>
    <p:extLst>
      <p:ext uri="{BB962C8B-B14F-4D97-AF65-F5344CB8AC3E}">
        <p14:creationId xmlns:p14="http://schemas.microsoft.com/office/powerpoint/2010/main" val="3652413848"/>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A57ED9-3ECA-4B9C-A7DA-A6F22423704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1850" y="0"/>
            <a:ext cx="2908300" cy="6858000"/>
          </a:xfrm>
          <a:prstGeom prst="rect">
            <a:avLst/>
          </a:prstGeom>
        </p:spPr>
      </p:pic>
    </p:spTree>
    <p:extLst>
      <p:ext uri="{BB962C8B-B14F-4D97-AF65-F5344CB8AC3E}">
        <p14:creationId xmlns:p14="http://schemas.microsoft.com/office/powerpoint/2010/main" val="2717685152"/>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2D3C275-4213-494B-9C6B-01CD012A091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0"/>
            <a:ext cx="3149600" cy="6858000"/>
          </a:xfrm>
          <a:prstGeom prst="rect">
            <a:avLst/>
          </a:prstGeom>
        </p:spPr>
      </p:pic>
    </p:spTree>
    <p:extLst>
      <p:ext uri="{BB962C8B-B14F-4D97-AF65-F5344CB8AC3E}">
        <p14:creationId xmlns:p14="http://schemas.microsoft.com/office/powerpoint/2010/main" val="830284318"/>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0337BC8-4EBF-404D-B651-DD53DA4BA9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2600" y="0"/>
            <a:ext cx="3606800" cy="6858000"/>
          </a:xfrm>
          <a:prstGeom prst="rect">
            <a:avLst/>
          </a:prstGeom>
        </p:spPr>
      </p:pic>
    </p:spTree>
    <p:extLst>
      <p:ext uri="{BB962C8B-B14F-4D97-AF65-F5344CB8AC3E}">
        <p14:creationId xmlns:p14="http://schemas.microsoft.com/office/powerpoint/2010/main" val="1555236752"/>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1EF2EF6-5CF4-4853-ADDB-4810C7A5A57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92650" y="1530350"/>
            <a:ext cx="2806700" cy="3797300"/>
          </a:xfrm>
          <a:prstGeom prst="rect">
            <a:avLst/>
          </a:prstGeom>
        </p:spPr>
      </p:pic>
    </p:spTree>
    <p:extLst>
      <p:ext uri="{BB962C8B-B14F-4D97-AF65-F5344CB8AC3E}">
        <p14:creationId xmlns:p14="http://schemas.microsoft.com/office/powerpoint/2010/main" val="29144955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17AEA4D-4B74-48DC-84EC-BB031892B7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89600" y="2571750"/>
            <a:ext cx="812800" cy="1714500"/>
          </a:xfrm>
          <a:prstGeom prst="rect">
            <a:avLst/>
          </a:prstGeom>
        </p:spPr>
      </p:pic>
    </p:spTree>
    <p:extLst>
      <p:ext uri="{BB962C8B-B14F-4D97-AF65-F5344CB8AC3E}">
        <p14:creationId xmlns:p14="http://schemas.microsoft.com/office/powerpoint/2010/main" val="570438072"/>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Sweep.cpp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1566</a:t>
            </a:r>
          </a:p>
          <a:p>
            <a:pPr algn="l">
              <a:buFont typeface="Arial"/>
              <a:buChar char="•"/>
            </a:pPr>
            <a:r>
              <a:rPr lang="en-US" sz="2000" dirty="0"/>
              <a:t>Cyclomatic Complexity:</a:t>
            </a:r>
            <a:r>
              <a:rPr lang="en-US" sz="2000" dirty="0">
                <a:solidFill>
                  <a:schemeClr val="accent5">
                    <a:lumMod val="75000"/>
                  </a:schemeClr>
                </a:solidFill>
              </a:rPr>
              <a:t>321</a:t>
            </a:r>
          </a:p>
          <a:p>
            <a:pPr algn="l">
              <a:buFont typeface="Arial"/>
              <a:buChar char="•"/>
            </a:pPr>
            <a:r>
              <a:rPr lang="en-US" sz="2000" dirty="0"/>
              <a:t>Decision Density:</a:t>
            </a:r>
            <a:r>
              <a:rPr lang="en-US" sz="2000" dirty="0">
                <a:solidFill>
                  <a:schemeClr val="accent5">
                    <a:lumMod val="75000"/>
                  </a:schemeClr>
                </a:solidFill>
              </a:rPr>
              <a:t>0.20</a:t>
            </a:r>
          </a:p>
          <a:p>
            <a:pPr algn="l">
              <a:buFont typeface="Arial"/>
              <a:buChar char="•"/>
            </a:pPr>
            <a:r>
              <a:rPr lang="en-US" sz="2000" dirty="0"/>
              <a:t>Shapes:</a:t>
            </a:r>
            <a:r>
              <a:rPr lang="en-US" sz="2000" dirty="0">
                <a:solidFill>
                  <a:schemeClr val="accent5">
                    <a:lumMod val="75000"/>
                  </a:schemeClr>
                </a:solidFill>
              </a:rPr>
              <a:t>1480</a:t>
            </a:r>
          </a:p>
          <a:p>
            <a:pPr algn="l">
              <a:buFont typeface="Arial"/>
              <a:buChar char="•"/>
            </a:pPr>
            <a:r>
              <a:rPr lang="en-US" sz="2000" dirty="0"/>
              <a:t>Links:</a:t>
            </a:r>
            <a:r>
              <a:rPr lang="en-US" sz="2000" dirty="0">
                <a:solidFill>
                  <a:schemeClr val="accent5">
                    <a:lumMod val="75000"/>
                  </a:schemeClr>
                </a:solidFill>
              </a:rPr>
              <a:t>1770</a:t>
            </a:r>
          </a:p>
          <a:p>
            <a:pPr algn="l">
              <a:buFont typeface="Arial"/>
              <a:buChar char="•"/>
            </a:pPr>
            <a:endParaRPr lang="en-US" sz="2000" dirty="0"/>
          </a:p>
        </p:txBody>
      </p:sp>
    </p:spTree>
    <p:extLst>
      <p:ext uri="{BB962C8B-B14F-4D97-AF65-F5344CB8AC3E}">
        <p14:creationId xmlns:p14="http://schemas.microsoft.com/office/powerpoint/2010/main" val="69692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46D7B8-CD1F-412A-9E15-4C70AF8DDD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03700" y="0"/>
            <a:ext cx="3784600" cy="6858000"/>
          </a:xfrm>
          <a:prstGeom prst="rect">
            <a:avLst/>
          </a:prstGeom>
        </p:spPr>
      </p:pic>
    </p:spTree>
    <p:extLst>
      <p:ext uri="{BB962C8B-B14F-4D97-AF65-F5344CB8AC3E}">
        <p14:creationId xmlns:p14="http://schemas.microsoft.com/office/powerpoint/2010/main" val="3775685087"/>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4DDF873-0A3E-4EC9-951C-5C56305A553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196184656"/>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F05421F-0F5B-4B90-8ED2-ED8B5FF2BBA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26000" y="0"/>
            <a:ext cx="2540000" cy="6858000"/>
          </a:xfrm>
          <a:prstGeom prst="rect">
            <a:avLst/>
          </a:prstGeom>
        </p:spPr>
      </p:pic>
    </p:spTree>
    <p:extLst>
      <p:ext uri="{BB962C8B-B14F-4D97-AF65-F5344CB8AC3E}">
        <p14:creationId xmlns:p14="http://schemas.microsoft.com/office/powerpoint/2010/main" val="2641180526"/>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16B777C-3AAA-4559-8465-7F3E441DBF0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1850" y="0"/>
            <a:ext cx="2908300" cy="6858000"/>
          </a:xfrm>
          <a:prstGeom prst="rect">
            <a:avLst/>
          </a:prstGeom>
        </p:spPr>
      </p:pic>
    </p:spTree>
    <p:extLst>
      <p:ext uri="{BB962C8B-B14F-4D97-AF65-F5344CB8AC3E}">
        <p14:creationId xmlns:p14="http://schemas.microsoft.com/office/powerpoint/2010/main" val="437957218"/>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1D4D779-1997-4330-AFAA-474AE15B444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54550" y="0"/>
            <a:ext cx="2882900" cy="6858000"/>
          </a:xfrm>
          <a:prstGeom prst="rect">
            <a:avLst/>
          </a:prstGeom>
        </p:spPr>
      </p:pic>
    </p:spTree>
    <p:extLst>
      <p:ext uri="{BB962C8B-B14F-4D97-AF65-F5344CB8AC3E}">
        <p14:creationId xmlns:p14="http://schemas.microsoft.com/office/powerpoint/2010/main" val="4283465856"/>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E880A3F-D1DC-4F52-A491-71042DC7371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73550" y="0"/>
            <a:ext cx="3644900" cy="6858000"/>
          </a:xfrm>
          <a:prstGeom prst="rect">
            <a:avLst/>
          </a:prstGeom>
        </p:spPr>
      </p:pic>
    </p:spTree>
    <p:extLst>
      <p:ext uri="{BB962C8B-B14F-4D97-AF65-F5344CB8AC3E}">
        <p14:creationId xmlns:p14="http://schemas.microsoft.com/office/powerpoint/2010/main" val="4191693530"/>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B71E462-A907-4A77-BE81-F1AB4227D3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33950" y="0"/>
            <a:ext cx="2324100" cy="6858000"/>
          </a:xfrm>
          <a:prstGeom prst="rect">
            <a:avLst/>
          </a:prstGeom>
        </p:spPr>
      </p:pic>
    </p:spTree>
    <p:extLst>
      <p:ext uri="{BB962C8B-B14F-4D97-AF65-F5344CB8AC3E}">
        <p14:creationId xmlns:p14="http://schemas.microsoft.com/office/powerpoint/2010/main" val="3878240784"/>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4483C7D-3FE9-4013-B910-ED49F5533A2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45050" y="0"/>
            <a:ext cx="2501900" cy="6858000"/>
          </a:xfrm>
          <a:prstGeom prst="rect">
            <a:avLst/>
          </a:prstGeom>
        </p:spPr>
      </p:pic>
    </p:spTree>
    <p:extLst>
      <p:ext uri="{BB962C8B-B14F-4D97-AF65-F5344CB8AC3E}">
        <p14:creationId xmlns:p14="http://schemas.microsoft.com/office/powerpoint/2010/main" val="2158599023"/>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9BC7573-B5BB-4AD9-9E8C-E3A844C796B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975100" y="0"/>
            <a:ext cx="4241800" cy="6858000"/>
          </a:xfrm>
          <a:prstGeom prst="rect">
            <a:avLst/>
          </a:prstGeom>
        </p:spPr>
      </p:pic>
    </p:spTree>
    <p:extLst>
      <p:ext uri="{BB962C8B-B14F-4D97-AF65-F5344CB8AC3E}">
        <p14:creationId xmlns:p14="http://schemas.microsoft.com/office/powerpoint/2010/main" val="19807310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62C4B6B-5828-401B-BBFE-0DB1D371F8B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2850" y="2184400"/>
            <a:ext cx="2146300" cy="2489200"/>
          </a:xfrm>
          <a:prstGeom prst="rect">
            <a:avLst/>
          </a:prstGeom>
        </p:spPr>
      </p:pic>
    </p:spTree>
    <p:extLst>
      <p:ext uri="{BB962C8B-B14F-4D97-AF65-F5344CB8AC3E}">
        <p14:creationId xmlns:p14="http://schemas.microsoft.com/office/powerpoint/2010/main" val="3464447573"/>
      </p:ext>
    </p:extLst>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833620F-6B59-460A-A9C7-4D5150803A1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2850" y="0"/>
            <a:ext cx="2146300" cy="6858000"/>
          </a:xfrm>
          <a:prstGeom prst="rect">
            <a:avLst/>
          </a:prstGeom>
        </p:spPr>
      </p:pic>
    </p:spTree>
    <p:extLst>
      <p:ext uri="{BB962C8B-B14F-4D97-AF65-F5344CB8AC3E}">
        <p14:creationId xmlns:p14="http://schemas.microsoft.com/office/powerpoint/2010/main" val="2456797168"/>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29A1F2A-0ACE-4735-ACB1-BB53A5E96DC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43500" y="0"/>
            <a:ext cx="1905000" cy="6858000"/>
          </a:xfrm>
          <a:prstGeom prst="rect">
            <a:avLst/>
          </a:prstGeom>
        </p:spPr>
      </p:pic>
    </p:spTree>
    <p:extLst>
      <p:ext uri="{BB962C8B-B14F-4D97-AF65-F5344CB8AC3E}">
        <p14:creationId xmlns:p14="http://schemas.microsoft.com/office/powerpoint/2010/main" val="4089652213"/>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0A03505-AF2F-4813-8240-1133DB152B4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02250" y="0"/>
            <a:ext cx="1587500" cy="6858000"/>
          </a:xfrm>
          <a:prstGeom prst="rect">
            <a:avLst/>
          </a:prstGeom>
        </p:spPr>
      </p:pic>
    </p:spTree>
    <p:extLst>
      <p:ext uri="{BB962C8B-B14F-4D97-AF65-F5344CB8AC3E}">
        <p14:creationId xmlns:p14="http://schemas.microsoft.com/office/powerpoint/2010/main" val="3326380434"/>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0F36879-19A5-4D07-9580-3A01FD0BF4C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27600" y="1797050"/>
            <a:ext cx="2336800" cy="3263900"/>
          </a:xfrm>
          <a:prstGeom prst="rect">
            <a:avLst/>
          </a:prstGeom>
        </p:spPr>
      </p:pic>
    </p:spTree>
    <p:extLst>
      <p:ext uri="{BB962C8B-B14F-4D97-AF65-F5344CB8AC3E}">
        <p14:creationId xmlns:p14="http://schemas.microsoft.com/office/powerpoint/2010/main" val="3621015595"/>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5C8FC3B-7BB9-464C-B51F-568E63CEC28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00650" y="1587500"/>
            <a:ext cx="1790700" cy="3683000"/>
          </a:xfrm>
          <a:prstGeom prst="rect">
            <a:avLst/>
          </a:prstGeom>
        </p:spPr>
      </p:pic>
    </p:spTree>
    <p:extLst>
      <p:ext uri="{BB962C8B-B14F-4D97-AF65-F5344CB8AC3E}">
        <p14:creationId xmlns:p14="http://schemas.microsoft.com/office/powerpoint/2010/main" val="3473470668"/>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CD5D002-FF25-414D-A09A-C869CC9F6EC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91050" y="0"/>
            <a:ext cx="3009900" cy="6858000"/>
          </a:xfrm>
          <a:prstGeom prst="rect">
            <a:avLst/>
          </a:prstGeom>
        </p:spPr>
      </p:pic>
    </p:spTree>
    <p:extLst>
      <p:ext uri="{BB962C8B-B14F-4D97-AF65-F5344CB8AC3E}">
        <p14:creationId xmlns:p14="http://schemas.microsoft.com/office/powerpoint/2010/main" val="2643428479"/>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SetupModel.cpp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2618</a:t>
            </a:r>
          </a:p>
          <a:p>
            <a:pPr algn="l">
              <a:buFont typeface="Arial"/>
              <a:buChar char="•"/>
            </a:pPr>
            <a:r>
              <a:rPr lang="en-US" sz="2000" dirty="0"/>
              <a:t>Cyclomatic Complexity:</a:t>
            </a:r>
            <a:r>
              <a:rPr lang="en-US" sz="2000" dirty="0">
                <a:solidFill>
                  <a:schemeClr val="accent5">
                    <a:lumMod val="75000"/>
                  </a:schemeClr>
                </a:solidFill>
              </a:rPr>
              <a:t>634</a:t>
            </a:r>
          </a:p>
          <a:p>
            <a:pPr algn="l">
              <a:buFont typeface="Arial"/>
              <a:buChar char="•"/>
            </a:pPr>
            <a:r>
              <a:rPr lang="en-US" sz="2000" dirty="0"/>
              <a:t>Decision Density:</a:t>
            </a:r>
            <a:r>
              <a:rPr lang="en-US" sz="2000" dirty="0">
                <a:solidFill>
                  <a:schemeClr val="accent5">
                    <a:lumMod val="75000"/>
                  </a:schemeClr>
                </a:solidFill>
              </a:rPr>
              <a:t>0.24</a:t>
            </a:r>
          </a:p>
          <a:p>
            <a:pPr algn="l">
              <a:buFont typeface="Arial"/>
              <a:buChar char="•"/>
            </a:pPr>
            <a:r>
              <a:rPr lang="en-US" sz="2000" dirty="0"/>
              <a:t>Shapes:</a:t>
            </a:r>
            <a:r>
              <a:rPr lang="en-US" sz="2000" dirty="0">
                <a:solidFill>
                  <a:schemeClr val="accent5">
                    <a:lumMod val="75000"/>
                  </a:schemeClr>
                </a:solidFill>
              </a:rPr>
              <a:t>2823</a:t>
            </a:r>
          </a:p>
          <a:p>
            <a:pPr algn="l">
              <a:buFont typeface="Arial"/>
              <a:buChar char="•"/>
            </a:pPr>
            <a:r>
              <a:rPr lang="en-US" sz="2000" dirty="0"/>
              <a:t>Links:</a:t>
            </a:r>
            <a:r>
              <a:rPr lang="en-US" sz="2000" dirty="0">
                <a:solidFill>
                  <a:schemeClr val="accent5">
                    <a:lumMod val="75000"/>
                  </a:schemeClr>
                </a:solidFill>
              </a:rPr>
              <a:t>3409</a:t>
            </a:r>
          </a:p>
          <a:p>
            <a:pPr algn="l">
              <a:buFont typeface="Arial"/>
              <a:buChar char="•"/>
            </a:pPr>
            <a:endParaRPr lang="en-US" sz="2000" dirty="0"/>
          </a:p>
        </p:txBody>
      </p:sp>
    </p:spTree>
    <p:extLst>
      <p:ext uri="{BB962C8B-B14F-4D97-AF65-F5344CB8AC3E}">
        <p14:creationId xmlns:p14="http://schemas.microsoft.com/office/powerpoint/2010/main" val="354234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Grafik 5" descr="Ein Bild, das Screenshot enthält.&#10;&#10;Automatisch generierte Beschreibung">
            <a:extLst>
              <a:ext uri="{FF2B5EF4-FFF2-40B4-BE49-F238E27FC236}">
                <a16:creationId xmlns:a16="http://schemas.microsoft.com/office/drawing/2014/main" id="{7A3527FA-787A-400D-9543-E7BAC30DD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294" y="2040577"/>
            <a:ext cx="4614427" cy="2757120"/>
          </a:xfrm>
          <a:prstGeom prst="rect">
            <a:avLst/>
          </a:prstGeom>
        </p:spPr>
      </p:pic>
      <p:pic>
        <p:nvPicPr>
          <p:cNvPr id="8" name="Grafik 7" descr="Ein Bild, das Computer, Screenshot, schwarz, Laptop enthält.&#10;&#10;Automatisch generierte Beschreibung">
            <a:extLst>
              <a:ext uri="{FF2B5EF4-FFF2-40B4-BE49-F238E27FC236}">
                <a16:creationId xmlns:a16="http://schemas.microsoft.com/office/drawing/2014/main" id="{4E7D42D1-74C0-4117-8529-75275FEC5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845" y="2131193"/>
            <a:ext cx="4614427" cy="2595614"/>
          </a:xfrm>
          <a:prstGeom prst="rect">
            <a:avLst/>
          </a:prstGeom>
        </p:spPr>
      </p:pic>
      <p:sp>
        <p:nvSpPr>
          <p:cNvPr id="9" name="Titel 8">
            <a:extLst>
              <a:ext uri="{FF2B5EF4-FFF2-40B4-BE49-F238E27FC236}">
                <a16:creationId xmlns:a16="http://schemas.microsoft.com/office/drawing/2014/main" id="{E5AA2F07-5EAA-481D-B0E0-C14EE64E3E52}"/>
              </a:ext>
            </a:extLst>
          </p:cNvPr>
          <p:cNvSpPr>
            <a:spLocks noGrp="1"/>
          </p:cNvSpPr>
          <p:nvPr>
            <p:ph type="title"/>
          </p:nvPr>
        </p:nvSpPr>
        <p:spPr/>
        <p:txBody>
          <a:bodyPr/>
          <a:lstStyle/>
          <a:p>
            <a:r>
              <a:rPr lang="en-US" dirty="0"/>
              <a:t>Using C in C++ is Bad!</a:t>
            </a:r>
          </a:p>
        </p:txBody>
      </p:sp>
    </p:spTree>
    <p:extLst>
      <p:ext uri="{BB962C8B-B14F-4D97-AF65-F5344CB8AC3E}">
        <p14:creationId xmlns:p14="http://schemas.microsoft.com/office/powerpoint/2010/main" val="31786870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EF039F-C0DA-4AC4-8389-0144431C9CF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16500" y="1765300"/>
            <a:ext cx="2159000" cy="3327400"/>
          </a:xfrm>
          <a:prstGeom prst="rect">
            <a:avLst/>
          </a:prstGeom>
        </p:spPr>
      </p:pic>
    </p:spTree>
    <p:extLst>
      <p:ext uri="{BB962C8B-B14F-4D97-AF65-F5344CB8AC3E}">
        <p14:creationId xmlns:p14="http://schemas.microsoft.com/office/powerpoint/2010/main" val="1088649808"/>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D258649-6FD1-421A-A348-BBEED8AF144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14950" y="0"/>
            <a:ext cx="1562100" cy="6858000"/>
          </a:xfrm>
          <a:prstGeom prst="rect">
            <a:avLst/>
          </a:prstGeom>
        </p:spPr>
      </p:pic>
    </p:spTree>
    <p:extLst>
      <p:ext uri="{BB962C8B-B14F-4D97-AF65-F5344CB8AC3E}">
        <p14:creationId xmlns:p14="http://schemas.microsoft.com/office/powerpoint/2010/main" val="105267626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03CE698-650B-4149-BBB2-5478552B074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4200" y="2571750"/>
            <a:ext cx="863600" cy="1714500"/>
          </a:xfrm>
          <a:prstGeom prst="rect">
            <a:avLst/>
          </a:prstGeom>
        </p:spPr>
      </p:pic>
    </p:spTree>
    <p:extLst>
      <p:ext uri="{BB962C8B-B14F-4D97-AF65-F5344CB8AC3E}">
        <p14:creationId xmlns:p14="http://schemas.microsoft.com/office/powerpoint/2010/main" val="3923179747"/>
      </p:ext>
    </p:extLst>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BE31DCB-167B-427C-ABA7-82A0FB92AD1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24200" y="0"/>
            <a:ext cx="5943600" cy="6858000"/>
          </a:xfrm>
          <a:prstGeom prst="rect">
            <a:avLst/>
          </a:prstGeom>
        </p:spPr>
      </p:pic>
    </p:spTree>
    <p:extLst>
      <p:ext uri="{BB962C8B-B14F-4D97-AF65-F5344CB8AC3E}">
        <p14:creationId xmlns:p14="http://schemas.microsoft.com/office/powerpoint/2010/main" val="2918963424"/>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7292454-B2DD-43F5-8193-83AD5455BCB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11750" y="0"/>
            <a:ext cx="1968500" cy="6858000"/>
          </a:xfrm>
          <a:prstGeom prst="rect">
            <a:avLst/>
          </a:prstGeom>
        </p:spPr>
      </p:pic>
    </p:spTree>
    <p:extLst>
      <p:ext uri="{BB962C8B-B14F-4D97-AF65-F5344CB8AC3E}">
        <p14:creationId xmlns:p14="http://schemas.microsoft.com/office/powerpoint/2010/main" val="637394431"/>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E9DE6E5-1447-4D6D-9FD4-A56B2C8D95D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8050" y="0"/>
            <a:ext cx="2755900" cy="6858000"/>
          </a:xfrm>
          <a:prstGeom prst="rect">
            <a:avLst/>
          </a:prstGeom>
        </p:spPr>
      </p:pic>
    </p:spTree>
    <p:extLst>
      <p:ext uri="{BB962C8B-B14F-4D97-AF65-F5344CB8AC3E}">
        <p14:creationId xmlns:p14="http://schemas.microsoft.com/office/powerpoint/2010/main" val="4281109051"/>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D78450A-D571-467F-99BE-A90E5495A26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956050" y="50800"/>
            <a:ext cx="4279900" cy="6756400"/>
          </a:xfrm>
          <a:prstGeom prst="rect">
            <a:avLst/>
          </a:prstGeom>
        </p:spPr>
      </p:pic>
    </p:spTree>
    <p:extLst>
      <p:ext uri="{BB962C8B-B14F-4D97-AF65-F5344CB8AC3E}">
        <p14:creationId xmlns:p14="http://schemas.microsoft.com/office/powerpoint/2010/main" val="2054161602"/>
      </p:ext>
    </p:extLst>
  </p:cSld>
  <p:clrMapOvr>
    <a:masterClrMapping/>
  </p:clrMapOvr>
  <p:transition spd="slow">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1CC2103-913A-4EF4-A2CE-3092DEB083D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37100" y="1238250"/>
            <a:ext cx="2717800" cy="4381500"/>
          </a:xfrm>
          <a:prstGeom prst="rect">
            <a:avLst/>
          </a:prstGeom>
        </p:spPr>
      </p:pic>
    </p:spTree>
    <p:extLst>
      <p:ext uri="{BB962C8B-B14F-4D97-AF65-F5344CB8AC3E}">
        <p14:creationId xmlns:p14="http://schemas.microsoft.com/office/powerpoint/2010/main" val="4274204123"/>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879F32F-8F2F-4C31-A932-4EA20F59EB1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727700" y="2571750"/>
            <a:ext cx="736600" cy="1714500"/>
          </a:xfrm>
          <a:prstGeom prst="rect">
            <a:avLst/>
          </a:prstGeom>
        </p:spPr>
      </p:pic>
    </p:spTree>
    <p:extLst>
      <p:ext uri="{BB962C8B-B14F-4D97-AF65-F5344CB8AC3E}">
        <p14:creationId xmlns:p14="http://schemas.microsoft.com/office/powerpoint/2010/main" val="1890470226"/>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5EC2DBD-820F-473D-BC1C-8CB890DCC53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771900" y="0"/>
            <a:ext cx="4648200" cy="6858000"/>
          </a:xfrm>
          <a:prstGeom prst="rect">
            <a:avLst/>
          </a:prstGeom>
        </p:spPr>
      </p:pic>
    </p:spTree>
    <p:extLst>
      <p:ext uri="{BB962C8B-B14F-4D97-AF65-F5344CB8AC3E}">
        <p14:creationId xmlns:p14="http://schemas.microsoft.com/office/powerpoint/2010/main" val="3128214715"/>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DF9DBB4-BEEE-4A6A-BF99-E4CDE86D1DC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95600" y="0"/>
            <a:ext cx="6400800" cy="6858000"/>
          </a:xfrm>
          <a:prstGeom prst="rect">
            <a:avLst/>
          </a:prstGeom>
        </p:spPr>
      </p:pic>
    </p:spTree>
    <p:extLst>
      <p:ext uri="{BB962C8B-B14F-4D97-AF65-F5344CB8AC3E}">
        <p14:creationId xmlns:p14="http://schemas.microsoft.com/office/powerpoint/2010/main" val="3164352766"/>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6F95815-3BE0-49E0-9886-1DF39D99978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9200" y="0"/>
            <a:ext cx="2133600" cy="6858000"/>
          </a:xfrm>
          <a:prstGeom prst="rect">
            <a:avLst/>
          </a:prstGeom>
        </p:spPr>
      </p:pic>
    </p:spTree>
    <p:extLst>
      <p:ext uri="{BB962C8B-B14F-4D97-AF65-F5344CB8AC3E}">
        <p14:creationId xmlns:p14="http://schemas.microsoft.com/office/powerpoint/2010/main" val="3001819810"/>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10DE90-3ADD-412A-BE61-03E51A0D31F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11500" y="0"/>
            <a:ext cx="5969000" cy="6858000"/>
          </a:xfrm>
          <a:prstGeom prst="rect">
            <a:avLst/>
          </a:prstGeom>
        </p:spPr>
      </p:pic>
    </p:spTree>
    <p:extLst>
      <p:ext uri="{BB962C8B-B14F-4D97-AF65-F5344CB8AC3E}">
        <p14:creationId xmlns:p14="http://schemas.microsoft.com/office/powerpoint/2010/main" val="2356799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B82EFE-23F3-4FA6-9A9F-0999302B6E5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32250" y="0"/>
            <a:ext cx="4127500" cy="6858000"/>
          </a:xfrm>
          <a:prstGeom prst="rect">
            <a:avLst/>
          </a:prstGeom>
        </p:spPr>
      </p:pic>
    </p:spTree>
    <p:extLst>
      <p:ext uri="{BB962C8B-B14F-4D97-AF65-F5344CB8AC3E}">
        <p14:creationId xmlns:p14="http://schemas.microsoft.com/office/powerpoint/2010/main" val="1992567407"/>
      </p:ext>
    </p:extLst>
  </p:cSld>
  <p:clrMapOvr>
    <a:masterClrMapping/>
  </p:clrMapOvr>
  <p:transition spd="slow">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63E0421-84CF-4C86-A938-9DCD9CB5436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78300" y="0"/>
            <a:ext cx="3835400" cy="6858000"/>
          </a:xfrm>
          <a:prstGeom prst="rect">
            <a:avLst/>
          </a:prstGeom>
        </p:spPr>
      </p:pic>
    </p:spTree>
    <p:extLst>
      <p:ext uri="{BB962C8B-B14F-4D97-AF65-F5344CB8AC3E}">
        <p14:creationId xmlns:p14="http://schemas.microsoft.com/office/powerpoint/2010/main" val="3674992903"/>
      </p:ext>
    </p:extLst>
  </p:cSld>
  <p:clrMapOvr>
    <a:masterClrMapping/>
  </p:clrMapOvr>
  <p:transition spd="slow">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803551-3FC6-4E7C-AD72-9A0663911E0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21150" y="1206500"/>
            <a:ext cx="3949700" cy="4445000"/>
          </a:xfrm>
          <a:prstGeom prst="rect">
            <a:avLst/>
          </a:prstGeom>
        </p:spPr>
      </p:pic>
    </p:spTree>
    <p:extLst>
      <p:ext uri="{BB962C8B-B14F-4D97-AF65-F5344CB8AC3E}">
        <p14:creationId xmlns:p14="http://schemas.microsoft.com/office/powerpoint/2010/main" val="2763451340"/>
      </p:ext>
    </p:extLst>
  </p:cSld>
  <p:clrMapOvr>
    <a:masterClrMapping/>
  </p:clrMapOvr>
  <p:transition spd="slow">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C0774B-6724-449D-B66E-E6D69B1BDE0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679700" y="0"/>
            <a:ext cx="6832600" cy="6858000"/>
          </a:xfrm>
          <a:prstGeom prst="rect">
            <a:avLst/>
          </a:prstGeom>
        </p:spPr>
      </p:pic>
    </p:spTree>
    <p:extLst>
      <p:ext uri="{BB962C8B-B14F-4D97-AF65-F5344CB8AC3E}">
        <p14:creationId xmlns:p14="http://schemas.microsoft.com/office/powerpoint/2010/main" val="1239922790"/>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658D236-3C22-4C18-B3B4-AE05C36309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84650" y="0"/>
            <a:ext cx="3822700" cy="6858000"/>
          </a:xfrm>
          <a:prstGeom prst="rect">
            <a:avLst/>
          </a:prstGeom>
        </p:spPr>
      </p:pic>
    </p:spTree>
    <p:extLst>
      <p:ext uri="{BB962C8B-B14F-4D97-AF65-F5344CB8AC3E}">
        <p14:creationId xmlns:p14="http://schemas.microsoft.com/office/powerpoint/2010/main" val="1265236173"/>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48481D-860D-4038-984C-3598477A9C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628900" y="755650"/>
            <a:ext cx="6934200" cy="5346700"/>
          </a:xfrm>
          <a:prstGeom prst="rect">
            <a:avLst/>
          </a:prstGeom>
        </p:spPr>
      </p:pic>
    </p:spTree>
    <p:extLst>
      <p:ext uri="{BB962C8B-B14F-4D97-AF65-F5344CB8AC3E}">
        <p14:creationId xmlns:p14="http://schemas.microsoft.com/office/powerpoint/2010/main" val="4091453003"/>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4F3C247-A76A-446B-A855-4A1E01B6284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78350" y="781050"/>
            <a:ext cx="3035300" cy="5295900"/>
          </a:xfrm>
          <a:prstGeom prst="rect">
            <a:avLst/>
          </a:prstGeom>
        </p:spPr>
      </p:pic>
    </p:spTree>
    <p:extLst>
      <p:ext uri="{BB962C8B-B14F-4D97-AF65-F5344CB8AC3E}">
        <p14:creationId xmlns:p14="http://schemas.microsoft.com/office/powerpoint/2010/main" val="3050249749"/>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CA5ABB9-4C74-48B6-B80B-77885BC79D6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60950" y="0"/>
            <a:ext cx="2070100" cy="6858000"/>
          </a:xfrm>
          <a:prstGeom prst="rect">
            <a:avLst/>
          </a:prstGeom>
        </p:spPr>
      </p:pic>
    </p:spTree>
    <p:extLst>
      <p:ext uri="{BB962C8B-B14F-4D97-AF65-F5344CB8AC3E}">
        <p14:creationId xmlns:p14="http://schemas.microsoft.com/office/powerpoint/2010/main" val="1194478332"/>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C8E7C09-68F0-4650-8A9D-B1A085E1DCA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905250" y="0"/>
            <a:ext cx="4381500" cy="6858000"/>
          </a:xfrm>
          <a:prstGeom prst="rect">
            <a:avLst/>
          </a:prstGeom>
        </p:spPr>
      </p:pic>
    </p:spTree>
    <p:extLst>
      <p:ext uri="{BB962C8B-B14F-4D97-AF65-F5344CB8AC3E}">
        <p14:creationId xmlns:p14="http://schemas.microsoft.com/office/powerpoint/2010/main" val="2571092134"/>
      </p:ext>
    </p:extLst>
  </p:cSld>
  <p:clrMapOvr>
    <a:masterClrMapping/>
  </p:clrMapOvr>
  <p:transition spd="slow">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04D4B13-43C2-43FD-9817-7B83DCD357F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1850" y="0"/>
            <a:ext cx="2908300" cy="6858000"/>
          </a:xfrm>
          <a:prstGeom prst="rect">
            <a:avLst/>
          </a:prstGeom>
        </p:spPr>
      </p:pic>
    </p:spTree>
    <p:extLst>
      <p:ext uri="{BB962C8B-B14F-4D97-AF65-F5344CB8AC3E}">
        <p14:creationId xmlns:p14="http://schemas.microsoft.com/office/powerpoint/2010/main" val="1139338712"/>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770D45-72BC-40D3-BC07-65AFED044E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spTree>
    <p:extLst>
      <p:ext uri="{BB962C8B-B14F-4D97-AF65-F5344CB8AC3E}">
        <p14:creationId xmlns:p14="http://schemas.microsoft.com/office/powerpoint/2010/main" val="131166599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0"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9" name="Grafik 8" descr="Ein Bild, das Mann, Person, haltend, Brille enthält.&#10;&#10;Automatisch generierte Beschreibung">
            <a:extLst>
              <a:ext uri="{FF2B5EF4-FFF2-40B4-BE49-F238E27FC236}">
                <a16:creationId xmlns:a16="http://schemas.microsoft.com/office/drawing/2014/main" id="{644AEDEA-F44E-4933-8CFE-61E7BAE3EB14}"/>
              </a:ext>
            </a:extLst>
          </p:cNvPr>
          <p:cNvPicPr>
            <a:picLocks noChangeAspect="1"/>
          </p:cNvPicPr>
          <p:nvPr/>
        </p:nvPicPr>
        <p:blipFill rotWithShape="1">
          <a:blip r:embed="rId3">
            <a:duotone>
              <a:schemeClr val="bg2">
                <a:shade val="45000"/>
                <a:satMod val="135000"/>
              </a:schemeClr>
              <a:prstClr val="white"/>
            </a:duotone>
            <a:alphaModFix amt="21000"/>
            <a:extLst>
              <a:ext uri="{28A0092B-C50C-407E-A947-70E740481C1C}">
                <a14:useLocalDpi xmlns:a14="http://schemas.microsoft.com/office/drawing/2010/main" val="0"/>
              </a:ext>
            </a:extLst>
          </a:blip>
          <a:srcRect/>
          <a:stretch/>
        </p:blipFill>
        <p:spPr>
          <a:xfrm>
            <a:off x="20" y="0"/>
            <a:ext cx="12191980" cy="6788354"/>
          </a:xfrm>
          <a:prstGeom prst="rect">
            <a:avLst/>
          </a:prstGeom>
        </p:spPr>
      </p:pic>
      <p:grpSp>
        <p:nvGrpSpPr>
          <p:cNvPr id="27" name="Group 26">
            <a:extLst>
              <a:ext uri="{FF2B5EF4-FFF2-40B4-BE49-F238E27FC236}">
                <a16:creationId xmlns:a16="http://schemas.microsoft.com/office/drawing/2014/main" id="{1E9ED384-DB89-44AC-BA39-13002F05E7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8" name="Freeform 6">
              <a:extLst>
                <a:ext uri="{FF2B5EF4-FFF2-40B4-BE49-F238E27FC236}">
                  <a16:creationId xmlns:a16="http://schemas.microsoft.com/office/drawing/2014/main" id="{5597BE85-D75B-44CC-976F-B2D59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FA6AAE59-3A9F-4D3A-AB87-82F0714E8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020668C-B878-4AAA-9F10-4E5B2A63C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6DEA804C-15C5-43D2-ACEC-413776445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01837ABA-E37F-46E7-8A78-B12A5B09B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43A92AC7-2E6D-4A32-B02F-FC6FB20E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 name="Textplatzhalter 13">
            <a:extLst>
              <a:ext uri="{FF2B5EF4-FFF2-40B4-BE49-F238E27FC236}">
                <a16:creationId xmlns:a16="http://schemas.microsoft.com/office/drawing/2014/main" id="{37E2AD2A-FFD0-4824-BDE3-B720FB6AB74E}"/>
              </a:ext>
            </a:extLst>
          </p:cNvPr>
          <p:cNvSpPr>
            <a:spLocks noGrp="1"/>
          </p:cNvSpPr>
          <p:nvPr>
            <p:ph type="body" idx="1"/>
          </p:nvPr>
        </p:nvSpPr>
        <p:spPr>
          <a:xfrm>
            <a:off x="1596708" y="5745657"/>
            <a:ext cx="8077200" cy="558790"/>
          </a:xfrm>
        </p:spPr>
        <p:txBody>
          <a:bodyPr vert="horz" lIns="91440" tIns="45720" rIns="91440" bIns="45720" rtlCol="0" anchor="ctr">
            <a:normAutofit fontScale="85000" lnSpcReduction="10000"/>
          </a:bodyPr>
          <a:lstStyle/>
          <a:p>
            <a:pPr algn="r">
              <a:buFont typeface="Arial"/>
              <a:buChar char="•"/>
            </a:pPr>
            <a:r>
              <a:rPr lang="en-US" dirty="0"/>
              <a:t>Follow us on </a:t>
            </a:r>
            <a:r>
              <a:rPr lang="en-US" dirty="0" err="1"/>
              <a:t>Github</a:t>
            </a:r>
            <a:r>
              <a:rPr lang="en-US" dirty="0"/>
              <a:t> for Updates all around the Lockdown on an Interdisciplinary view about the SARS-Cov-2 and Covid-19 Topic </a:t>
            </a:r>
          </a:p>
        </p:txBody>
      </p:sp>
      <p:pic>
        <p:nvPicPr>
          <p:cNvPr id="16" name="Grafik 15" descr="Ein Bild, das Uhr, Zeichnung enthält.&#10;&#10;Automatisch generierte Beschreibung">
            <a:hlinkClick r:id="rId4"/>
            <a:extLst>
              <a:ext uri="{FF2B5EF4-FFF2-40B4-BE49-F238E27FC236}">
                <a16:creationId xmlns:a16="http://schemas.microsoft.com/office/drawing/2014/main" id="{3F883657-5A87-4DCE-9C46-2324019A1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1079" y="4583118"/>
            <a:ext cx="2132965" cy="2132965"/>
          </a:xfrm>
          <a:prstGeom prst="rect">
            <a:avLst/>
          </a:prstGeom>
        </p:spPr>
      </p:pic>
      <p:sp>
        <p:nvSpPr>
          <p:cNvPr id="17" name="Rechteck 16">
            <a:extLst>
              <a:ext uri="{FF2B5EF4-FFF2-40B4-BE49-F238E27FC236}">
                <a16:creationId xmlns:a16="http://schemas.microsoft.com/office/drawing/2014/main" id="{F17549AD-71CF-4F94-8ED0-7BB290259862}"/>
              </a:ext>
            </a:extLst>
          </p:cNvPr>
          <p:cNvSpPr/>
          <p:nvPr/>
        </p:nvSpPr>
        <p:spPr>
          <a:xfrm>
            <a:off x="1802767" y="197346"/>
            <a:ext cx="7767953" cy="5016758"/>
          </a:xfrm>
          <a:prstGeom prst="rect">
            <a:avLst/>
          </a:prstGeom>
        </p:spPr>
        <p:txBody>
          <a:bodyPr wrap="square">
            <a:spAutoFit/>
          </a:bodyPr>
          <a:lstStyle/>
          <a:p>
            <a:r>
              <a:rPr lang="en-US" sz="3200" dirty="0">
                <a:solidFill>
                  <a:srgbClr val="000000"/>
                </a:solidFill>
              </a:rPr>
              <a:t>Imperial College COVID-19 Response Team</a:t>
            </a:r>
          </a:p>
          <a:p>
            <a:r>
              <a:rPr lang="en-US" sz="1400" dirty="0">
                <a:solidFill>
                  <a:srgbClr val="202122"/>
                </a:solidFill>
              </a:rPr>
              <a:t>From Wikipedia, the free encyclopedia</a:t>
            </a:r>
          </a:p>
          <a:p>
            <a:r>
              <a:rPr lang="en-US" b="1" dirty="0">
                <a:solidFill>
                  <a:srgbClr val="202122"/>
                </a:solidFill>
              </a:rPr>
              <a:t>Imperial College COVID-19 Response Team</a:t>
            </a:r>
            <a:r>
              <a:rPr lang="en-US" dirty="0">
                <a:solidFill>
                  <a:srgbClr val="202122"/>
                </a:solidFill>
              </a:rPr>
              <a:t> is a crisis-time scientific and advisory team set up by </a:t>
            </a:r>
            <a:r>
              <a:rPr lang="en-US" dirty="0">
                <a:solidFill>
                  <a:srgbClr val="0B0080"/>
                </a:solidFill>
                <a:hlinkClick r:id="rId6" tooltip="Imperial College London"/>
              </a:rPr>
              <a:t>Imperial College London</a:t>
            </a:r>
            <a:r>
              <a:rPr lang="en-US" dirty="0">
                <a:solidFill>
                  <a:srgbClr val="202122"/>
                </a:solidFill>
              </a:rPr>
              <a:t> within the </a:t>
            </a:r>
            <a:r>
              <a:rPr lang="en-US" dirty="0">
                <a:solidFill>
                  <a:srgbClr val="0B0080"/>
                </a:solidFill>
                <a:hlinkClick r:id="rId7" tooltip="Imperial College Faculty of Medicine"/>
              </a:rPr>
              <a:t>Faculty of Medicine</a:t>
            </a:r>
            <a:r>
              <a:rPr lang="en-US" dirty="0">
                <a:solidFill>
                  <a:srgbClr val="202122"/>
                </a:solidFill>
              </a:rPr>
              <a:t> to study the </a:t>
            </a:r>
            <a:r>
              <a:rPr lang="en-US" dirty="0">
                <a:solidFill>
                  <a:srgbClr val="0B0080"/>
                </a:solidFill>
                <a:hlinkClick r:id="rId8" tooltip="COVID-19 pandemic"/>
              </a:rPr>
              <a:t>COVID-19 pandemic</a:t>
            </a:r>
            <a:r>
              <a:rPr lang="en-US" dirty="0">
                <a:solidFill>
                  <a:srgbClr val="202122"/>
                </a:solidFill>
              </a:rPr>
              <a:t> and advise the </a:t>
            </a:r>
            <a:r>
              <a:rPr lang="en-US" dirty="0">
                <a:solidFill>
                  <a:srgbClr val="0B0080"/>
                </a:solidFill>
                <a:hlinkClick r:id="rId9" tooltip="Government of the United Kingdom"/>
              </a:rPr>
              <a:t>government of the United Kingdom</a:t>
            </a:r>
            <a:r>
              <a:rPr lang="en-US" dirty="0">
                <a:solidFill>
                  <a:srgbClr val="202122"/>
                </a:solidFill>
              </a:rPr>
              <a:t>.</a:t>
            </a:r>
            <a:r>
              <a:rPr lang="en-US" baseline="30000" dirty="0">
                <a:solidFill>
                  <a:srgbClr val="0B0080"/>
                </a:solidFill>
                <a:hlinkClick r:id="rId10"/>
              </a:rPr>
              <a:t>[1]</a:t>
            </a:r>
            <a:r>
              <a:rPr lang="en-US" dirty="0">
                <a:solidFill>
                  <a:srgbClr val="202122"/>
                </a:solidFill>
              </a:rPr>
              <a:t> Its leader is </a:t>
            </a:r>
            <a:r>
              <a:rPr lang="en-US" dirty="0">
                <a:solidFill>
                  <a:srgbClr val="0B0080"/>
                </a:solidFill>
                <a:hlinkClick r:id="rId11" tooltip="Neil Ferguson (epidemiologist)"/>
              </a:rPr>
              <a:t>Neil Ferguson</a:t>
            </a:r>
            <a:r>
              <a:rPr lang="en-US" dirty="0">
                <a:solidFill>
                  <a:srgbClr val="202122"/>
                </a:solidFill>
              </a:rPr>
              <a:t>.</a:t>
            </a:r>
            <a:r>
              <a:rPr lang="en-US" baseline="30000" dirty="0">
                <a:solidFill>
                  <a:srgbClr val="0B0080"/>
                </a:solidFill>
                <a:hlinkClick r:id="rId12"/>
              </a:rPr>
              <a:t>[2]</a:t>
            </a:r>
            <a:endParaRPr lang="en-US" dirty="0">
              <a:solidFill>
                <a:srgbClr val="202122"/>
              </a:solidFill>
            </a:endParaRPr>
          </a:p>
          <a:p>
            <a:r>
              <a:rPr lang="en-US" dirty="0">
                <a:solidFill>
                  <a:srgbClr val="202122"/>
                </a:solidFill>
              </a:rPr>
              <a:t>On 16 March 2020 the COVID-19 Response Team produced a research forecast of various scenarios for spread of the disease in the United Kingdom and the United States. Without any mitigation their forecast showed local health care capabilities vastly overwhelmed by the epidemic wave. Periodic cycles of quarantine followed by softer social distancing were recommended, with quarantines in effect two thirds of the time.</a:t>
            </a:r>
            <a:r>
              <a:rPr lang="en-US" baseline="30000" dirty="0">
                <a:solidFill>
                  <a:srgbClr val="0B0080"/>
                </a:solidFill>
                <a:hlinkClick r:id="rId13"/>
              </a:rPr>
              <a:t>[3]</a:t>
            </a:r>
            <a:r>
              <a:rPr lang="en-US" dirty="0">
                <a:solidFill>
                  <a:srgbClr val="202122"/>
                </a:solidFill>
              </a:rPr>
              <a:t> On 30 March, a study on 11 European countries was published.</a:t>
            </a:r>
            <a:r>
              <a:rPr lang="en-US" baseline="30000" dirty="0">
                <a:solidFill>
                  <a:srgbClr val="0B0080"/>
                </a:solidFill>
                <a:hlinkClick r:id="rId14"/>
              </a:rPr>
              <a:t>[4]</a:t>
            </a:r>
            <a:r>
              <a:rPr lang="en-US" dirty="0">
                <a:solidFill>
                  <a:srgbClr val="202122"/>
                </a:solidFill>
              </a:rPr>
              <a:t> It provided estimates of the situation as of 28 March (observed and </a:t>
            </a:r>
            <a:r>
              <a:rPr lang="en-US" dirty="0" err="1">
                <a:solidFill>
                  <a:srgbClr val="202122"/>
                </a:solidFill>
              </a:rPr>
              <a:t>modelised</a:t>
            </a:r>
            <a:r>
              <a:rPr lang="en-US" dirty="0">
                <a:solidFill>
                  <a:srgbClr val="202122"/>
                </a:solidFill>
              </a:rPr>
              <a:t>), and projections for 31 March given current expectations, no action, and the difference. It also provided a list of government policies and their respective absolute dates.</a:t>
            </a:r>
            <a:r>
              <a:rPr lang="en-US" baseline="30000" dirty="0">
                <a:solidFill>
                  <a:srgbClr val="0B0080"/>
                </a:solidFill>
                <a:hlinkClick r:id="rId14"/>
              </a:rPr>
              <a:t>[4]</a:t>
            </a:r>
            <a:r>
              <a:rPr lang="en-US" dirty="0">
                <a:solidFill>
                  <a:srgbClr val="202122"/>
                </a:solidFill>
              </a:rPr>
              <a:t> As of 20 May, the COVID-19 Response Team has produced 22 reports.</a:t>
            </a:r>
            <a:r>
              <a:rPr lang="en-US" baseline="30000" dirty="0">
                <a:solidFill>
                  <a:srgbClr val="0B0080"/>
                </a:solidFill>
                <a:hlinkClick r:id="rId15"/>
              </a:rPr>
              <a:t>[5]</a:t>
            </a:r>
            <a:endParaRPr lang="en-US" b="0" i="0" dirty="0">
              <a:solidFill>
                <a:srgbClr val="202122"/>
              </a:solidFill>
              <a:effectLst/>
            </a:endParaRPr>
          </a:p>
        </p:txBody>
      </p:sp>
    </p:spTree>
    <p:extLst>
      <p:ext uri="{BB962C8B-B14F-4D97-AF65-F5344CB8AC3E}">
        <p14:creationId xmlns:p14="http://schemas.microsoft.com/office/powerpoint/2010/main" val="7023764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D09D1E0-461C-43CA-8081-0BCC669A322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41700" y="0"/>
            <a:ext cx="5308600" cy="6858000"/>
          </a:xfrm>
          <a:prstGeom prst="rect">
            <a:avLst/>
          </a:prstGeom>
        </p:spPr>
      </p:pic>
    </p:spTree>
    <p:extLst>
      <p:ext uri="{BB962C8B-B14F-4D97-AF65-F5344CB8AC3E}">
        <p14:creationId xmlns:p14="http://schemas.microsoft.com/office/powerpoint/2010/main" val="1669389210"/>
      </p:ext>
    </p:extLst>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7A9C73-FFC4-430C-B1C2-B6B94EE934D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02150" y="1885950"/>
            <a:ext cx="3187700" cy="3086100"/>
          </a:xfrm>
          <a:prstGeom prst="rect">
            <a:avLst/>
          </a:prstGeom>
        </p:spPr>
      </p:pic>
    </p:spTree>
    <p:extLst>
      <p:ext uri="{BB962C8B-B14F-4D97-AF65-F5344CB8AC3E}">
        <p14:creationId xmlns:p14="http://schemas.microsoft.com/office/powerpoint/2010/main" val="2682878990"/>
      </p:ext>
    </p:extLst>
  </p:cSld>
  <p:clrMapOvr>
    <a:masterClrMapping/>
  </p:clrMapOvr>
  <p:transition spd="slow">
    <p:push di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10CFF6-CF26-4EA8-8BC3-0A4A76BECA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33900" y="1327150"/>
            <a:ext cx="3124200" cy="4203700"/>
          </a:xfrm>
          <a:prstGeom prst="rect">
            <a:avLst/>
          </a:prstGeom>
        </p:spPr>
      </p:pic>
    </p:spTree>
    <p:extLst>
      <p:ext uri="{BB962C8B-B14F-4D97-AF65-F5344CB8AC3E}">
        <p14:creationId xmlns:p14="http://schemas.microsoft.com/office/powerpoint/2010/main" val="1932788257"/>
      </p:ext>
    </p:extLst>
  </p:cSld>
  <p:clrMapOvr>
    <a:masterClrMapping/>
  </p:clrMapOvr>
  <p:transition spd="slow">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5667AE5-56DB-4DA2-A928-EF3AEC72C0E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76750" y="0"/>
            <a:ext cx="3238500" cy="6858000"/>
          </a:xfrm>
          <a:prstGeom prst="rect">
            <a:avLst/>
          </a:prstGeom>
        </p:spPr>
      </p:pic>
    </p:spTree>
    <p:extLst>
      <p:ext uri="{BB962C8B-B14F-4D97-AF65-F5344CB8AC3E}">
        <p14:creationId xmlns:p14="http://schemas.microsoft.com/office/powerpoint/2010/main" val="42339368"/>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460DB89-6AF7-439D-BC99-BAD00B09B9F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64150" y="0"/>
            <a:ext cx="1663700" cy="6858000"/>
          </a:xfrm>
          <a:prstGeom prst="rect">
            <a:avLst/>
          </a:prstGeom>
        </p:spPr>
      </p:pic>
    </p:spTree>
    <p:extLst>
      <p:ext uri="{BB962C8B-B14F-4D97-AF65-F5344CB8AC3E}">
        <p14:creationId xmlns:p14="http://schemas.microsoft.com/office/powerpoint/2010/main" val="2068653618"/>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844FEE6-036E-4B08-9F2D-57C4B0B5704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7550" y="0"/>
            <a:ext cx="3136900" cy="6858000"/>
          </a:xfrm>
          <a:prstGeom prst="rect">
            <a:avLst/>
          </a:prstGeom>
        </p:spPr>
      </p:pic>
    </p:spTree>
    <p:extLst>
      <p:ext uri="{BB962C8B-B14F-4D97-AF65-F5344CB8AC3E}">
        <p14:creationId xmlns:p14="http://schemas.microsoft.com/office/powerpoint/2010/main" val="4234395559"/>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BBF09A0-B2A2-447F-A7E3-BD89D02192D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70450" y="0"/>
            <a:ext cx="2451100" cy="6858000"/>
          </a:xfrm>
          <a:prstGeom prst="rect">
            <a:avLst/>
          </a:prstGeom>
        </p:spPr>
      </p:pic>
    </p:spTree>
    <p:extLst>
      <p:ext uri="{BB962C8B-B14F-4D97-AF65-F5344CB8AC3E}">
        <p14:creationId xmlns:p14="http://schemas.microsoft.com/office/powerpoint/2010/main" val="2322375059"/>
      </p:ext>
    </p:extLst>
  </p:cSld>
  <p:clrMapOvr>
    <a:masterClrMapping/>
  </p:clrMapOvr>
  <p:transition spd="slow">
    <p:push dir="u"/>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A02A21-8DE5-4AA4-B9BF-3CA23D3ED8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75150" y="0"/>
            <a:ext cx="3441700" cy="6858000"/>
          </a:xfrm>
          <a:prstGeom prst="rect">
            <a:avLst/>
          </a:prstGeom>
        </p:spPr>
      </p:pic>
    </p:spTree>
    <p:extLst>
      <p:ext uri="{BB962C8B-B14F-4D97-AF65-F5344CB8AC3E}">
        <p14:creationId xmlns:p14="http://schemas.microsoft.com/office/powerpoint/2010/main" val="2498111205"/>
      </p:ext>
    </p:extLst>
  </p:cSld>
  <p:clrMapOvr>
    <a:masterClrMapping/>
  </p:clrMapOvr>
  <p:transition spd="slow">
    <p:push dir="u"/>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4FA01CB-6AE0-492B-BB7D-0B642701853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765550" y="0"/>
            <a:ext cx="4660900" cy="6858000"/>
          </a:xfrm>
          <a:prstGeom prst="rect">
            <a:avLst/>
          </a:prstGeom>
        </p:spPr>
      </p:pic>
    </p:spTree>
    <p:extLst>
      <p:ext uri="{BB962C8B-B14F-4D97-AF65-F5344CB8AC3E}">
        <p14:creationId xmlns:p14="http://schemas.microsoft.com/office/powerpoint/2010/main" val="991435397"/>
      </p:ext>
    </p:extLst>
  </p:cSld>
  <p:clrMapOvr>
    <a:masterClrMapping/>
  </p:clrMapOvr>
  <p:transition spd="slow">
    <p:push dir="u"/>
  </p:transition>
</p:sld>
</file>

<file path=ppt/slides/slide2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Kernels.cpp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122</a:t>
            </a:r>
          </a:p>
          <a:p>
            <a:pPr algn="l">
              <a:buFont typeface="Arial"/>
              <a:buChar char="•"/>
            </a:pPr>
            <a:r>
              <a:rPr lang="en-US" sz="2000" dirty="0"/>
              <a:t>Cyclomatic Complexity:</a:t>
            </a:r>
            <a:r>
              <a:rPr lang="en-US" sz="2000" dirty="0">
                <a:solidFill>
                  <a:schemeClr val="accent5">
                    <a:lumMod val="75000"/>
                  </a:schemeClr>
                </a:solidFill>
              </a:rPr>
              <a:t>13</a:t>
            </a:r>
          </a:p>
          <a:p>
            <a:pPr algn="l">
              <a:buFont typeface="Arial"/>
              <a:buChar char="•"/>
            </a:pPr>
            <a:r>
              <a:rPr lang="en-US" sz="2000" dirty="0"/>
              <a:t>Decision Density:</a:t>
            </a:r>
            <a:r>
              <a:rPr lang="en-US" sz="2000" dirty="0">
                <a:solidFill>
                  <a:schemeClr val="accent5">
                    <a:lumMod val="75000"/>
                  </a:schemeClr>
                </a:solidFill>
              </a:rPr>
              <a:t>0.11</a:t>
            </a:r>
          </a:p>
          <a:p>
            <a:pPr algn="l">
              <a:buFont typeface="Arial"/>
              <a:buChar char="•"/>
            </a:pPr>
            <a:r>
              <a:rPr lang="en-US" sz="2000" dirty="0"/>
              <a:t>Shapes:</a:t>
            </a:r>
            <a:r>
              <a:rPr lang="en-US" sz="2000" dirty="0">
                <a:solidFill>
                  <a:schemeClr val="accent5">
                    <a:lumMod val="75000"/>
                  </a:schemeClr>
                </a:solidFill>
              </a:rPr>
              <a:t>98</a:t>
            </a:r>
          </a:p>
          <a:p>
            <a:pPr algn="l">
              <a:buFont typeface="Arial"/>
              <a:buChar char="•"/>
            </a:pPr>
            <a:r>
              <a:rPr lang="en-US" sz="2000" dirty="0"/>
              <a:t>Links:</a:t>
            </a:r>
            <a:r>
              <a:rPr lang="en-US" sz="2000" dirty="0">
                <a:solidFill>
                  <a:schemeClr val="accent5">
                    <a:lumMod val="75000"/>
                  </a:schemeClr>
                </a:solidFill>
              </a:rPr>
              <a:t>100</a:t>
            </a:r>
          </a:p>
          <a:p>
            <a:pPr algn="l">
              <a:buFont typeface="Arial"/>
              <a:buChar char="•"/>
            </a:pPr>
            <a:endParaRPr lang="en-US" sz="2000" dirty="0"/>
          </a:p>
        </p:txBody>
      </p:sp>
    </p:spTree>
    <p:extLst>
      <p:ext uri="{BB962C8B-B14F-4D97-AF65-F5344CB8AC3E}">
        <p14:creationId xmlns:p14="http://schemas.microsoft.com/office/powerpoint/2010/main" val="154526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E90DFBD-B561-4696-99EA-6965662C45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480050" y="2432050"/>
            <a:ext cx="1231900" cy="1993900"/>
          </a:xfrm>
          <a:prstGeom prst="rect">
            <a:avLst/>
          </a:prstGeom>
        </p:spPr>
      </p:pic>
    </p:spTree>
    <p:extLst>
      <p:ext uri="{BB962C8B-B14F-4D97-AF65-F5344CB8AC3E}">
        <p14:creationId xmlns:p14="http://schemas.microsoft.com/office/powerpoint/2010/main" val="329446598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4447E0D-FE2C-4F48-BE11-11CECC4D4D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78400" y="0"/>
            <a:ext cx="2235200" cy="6858000"/>
          </a:xfrm>
          <a:prstGeom prst="rect">
            <a:avLst/>
          </a:prstGeom>
        </p:spPr>
      </p:pic>
    </p:spTree>
    <p:extLst>
      <p:ext uri="{BB962C8B-B14F-4D97-AF65-F5344CB8AC3E}">
        <p14:creationId xmlns:p14="http://schemas.microsoft.com/office/powerpoint/2010/main" val="2630272223"/>
      </p:ext>
    </p:extLst>
  </p:cSld>
  <p:clrMapOvr>
    <a:masterClrMapping/>
  </p:clrMapOvr>
  <p:transition spd="slow">
    <p:push dir="u"/>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7642400-613E-45BB-AD1D-3C5D838C054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56150" y="0"/>
            <a:ext cx="2679700" cy="6858000"/>
          </a:xfrm>
          <a:prstGeom prst="rect">
            <a:avLst/>
          </a:prstGeom>
        </p:spPr>
      </p:pic>
    </p:spTree>
    <p:extLst>
      <p:ext uri="{BB962C8B-B14F-4D97-AF65-F5344CB8AC3E}">
        <p14:creationId xmlns:p14="http://schemas.microsoft.com/office/powerpoint/2010/main" val="2284430128"/>
      </p:ext>
    </p:extLst>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3550858-4FF8-4196-9E5D-EE8DF4BB10D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99050" y="2362200"/>
            <a:ext cx="1993900" cy="2133600"/>
          </a:xfrm>
          <a:prstGeom prst="rect">
            <a:avLst/>
          </a:prstGeom>
        </p:spPr>
      </p:pic>
    </p:spTree>
    <p:extLst>
      <p:ext uri="{BB962C8B-B14F-4D97-AF65-F5344CB8AC3E}">
        <p14:creationId xmlns:p14="http://schemas.microsoft.com/office/powerpoint/2010/main" val="372091856"/>
      </p:ext>
    </p:extLst>
  </p:cSld>
  <p:clrMapOvr>
    <a:masterClrMapping/>
  </p:clrMapOvr>
  <p:transition spd="slow">
    <p:push dir="u"/>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AD10B4B-76EA-4C21-8A29-60C376D8886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2850" y="2660650"/>
            <a:ext cx="2146300" cy="1536700"/>
          </a:xfrm>
          <a:prstGeom prst="rect">
            <a:avLst/>
          </a:prstGeom>
        </p:spPr>
      </p:pic>
    </p:spTree>
    <p:extLst>
      <p:ext uri="{BB962C8B-B14F-4D97-AF65-F5344CB8AC3E}">
        <p14:creationId xmlns:p14="http://schemas.microsoft.com/office/powerpoint/2010/main" val="1772410262"/>
      </p:ext>
    </p:extLst>
  </p:cSld>
  <p:clrMapOvr>
    <a:masterClrMapping/>
  </p:clrMapOvr>
  <p:transition spd="slow">
    <p:push dir="u"/>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EF4AE3F-C918-41A0-9A4F-D9946621CD6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68850" y="2660650"/>
            <a:ext cx="2654300" cy="1536700"/>
          </a:xfrm>
          <a:prstGeom prst="rect">
            <a:avLst/>
          </a:prstGeom>
        </p:spPr>
      </p:pic>
    </p:spTree>
    <p:extLst>
      <p:ext uri="{BB962C8B-B14F-4D97-AF65-F5344CB8AC3E}">
        <p14:creationId xmlns:p14="http://schemas.microsoft.com/office/powerpoint/2010/main" val="932484235"/>
      </p:ext>
    </p:extLst>
  </p:cSld>
  <p:clrMapOvr>
    <a:masterClrMapping/>
  </p:clrMapOvr>
  <p:transition spd="slow">
    <p:push dir="u"/>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45EBAC5-6DC6-42AF-8B30-D03DCB786E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35550" y="2603500"/>
            <a:ext cx="2120900" cy="1651000"/>
          </a:xfrm>
          <a:prstGeom prst="rect">
            <a:avLst/>
          </a:prstGeom>
        </p:spPr>
      </p:pic>
    </p:spTree>
    <p:extLst>
      <p:ext uri="{BB962C8B-B14F-4D97-AF65-F5344CB8AC3E}">
        <p14:creationId xmlns:p14="http://schemas.microsoft.com/office/powerpoint/2010/main" val="57091827"/>
      </p:ext>
    </p:extLst>
  </p:cSld>
  <p:clrMapOvr>
    <a:masterClrMapping/>
  </p:clrMapOvr>
  <p:transition spd="slow">
    <p:push dir="u"/>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BC06E7B-B752-441A-A8D2-DB855917D99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00700" y="2660650"/>
            <a:ext cx="990600" cy="1536700"/>
          </a:xfrm>
          <a:prstGeom prst="rect">
            <a:avLst/>
          </a:prstGeom>
        </p:spPr>
      </p:pic>
    </p:spTree>
    <p:extLst>
      <p:ext uri="{BB962C8B-B14F-4D97-AF65-F5344CB8AC3E}">
        <p14:creationId xmlns:p14="http://schemas.microsoft.com/office/powerpoint/2010/main" val="3667721236"/>
      </p:ext>
    </p:extLst>
  </p:cSld>
  <p:clrMapOvr>
    <a:masterClrMapping/>
  </p:clrMapOvr>
  <p:transition spd="slow">
    <p:push dir="u"/>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0AB0DE1-12B2-483E-837F-069943161A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56250" y="2660650"/>
            <a:ext cx="1079500" cy="1536700"/>
          </a:xfrm>
          <a:prstGeom prst="rect">
            <a:avLst/>
          </a:prstGeom>
        </p:spPr>
      </p:pic>
    </p:spTree>
    <p:extLst>
      <p:ext uri="{BB962C8B-B14F-4D97-AF65-F5344CB8AC3E}">
        <p14:creationId xmlns:p14="http://schemas.microsoft.com/office/powerpoint/2010/main" val="2509305228"/>
      </p:ext>
    </p:extLst>
  </p:cSld>
  <p:clrMapOvr>
    <a:masterClrMapping/>
  </p:clrMapOvr>
  <p:transition spd="slow">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66ED46A-CF0D-47F2-BB13-BC47203B217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45050" y="2603500"/>
            <a:ext cx="2501900" cy="1651000"/>
          </a:xfrm>
          <a:prstGeom prst="rect">
            <a:avLst/>
          </a:prstGeom>
        </p:spPr>
      </p:pic>
    </p:spTree>
    <p:extLst>
      <p:ext uri="{BB962C8B-B14F-4D97-AF65-F5344CB8AC3E}">
        <p14:creationId xmlns:p14="http://schemas.microsoft.com/office/powerpoint/2010/main" val="24009646"/>
      </p:ext>
    </p:extLst>
  </p:cSld>
  <p:clrMapOvr>
    <a:masterClrMapping/>
  </p:clrMapOvr>
  <p:transition spd="slow">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DD2C5A-422B-4F46-86C9-9496FAA5A13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930650" y="615950"/>
            <a:ext cx="4330700" cy="5626100"/>
          </a:xfrm>
          <a:prstGeom prst="rect">
            <a:avLst/>
          </a:prstGeom>
        </p:spPr>
      </p:pic>
    </p:spTree>
    <p:extLst>
      <p:ext uri="{BB962C8B-B14F-4D97-AF65-F5344CB8AC3E}">
        <p14:creationId xmlns:p14="http://schemas.microsoft.com/office/powerpoint/2010/main" val="514355965"/>
      </p:ext>
    </p:extLst>
  </p:cSld>
  <p:clrMapOvr>
    <a:masterClrMapping/>
  </p:clrMapOvr>
  <p:transition spd="slow">
    <p:push dir="u"/>
  </p:transition>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Dist.cpp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193</a:t>
            </a:r>
          </a:p>
          <a:p>
            <a:pPr algn="l">
              <a:buFont typeface="Arial"/>
              <a:buChar char="•"/>
            </a:pPr>
            <a:r>
              <a:rPr lang="en-US" sz="2000" dirty="0"/>
              <a:t>Cyclomatic Complexity:</a:t>
            </a:r>
            <a:r>
              <a:rPr lang="en-US" sz="2000" dirty="0">
                <a:solidFill>
                  <a:schemeClr val="accent5">
                    <a:lumMod val="75000"/>
                  </a:schemeClr>
                </a:solidFill>
              </a:rPr>
              <a:t>38</a:t>
            </a:r>
          </a:p>
          <a:p>
            <a:pPr algn="l">
              <a:buFont typeface="Arial"/>
              <a:buChar char="•"/>
            </a:pPr>
            <a:r>
              <a:rPr lang="en-US" sz="2000" dirty="0"/>
              <a:t>Decision Density:</a:t>
            </a:r>
            <a:r>
              <a:rPr lang="en-US" sz="2000" dirty="0">
                <a:solidFill>
                  <a:schemeClr val="accent5">
                    <a:lumMod val="75000"/>
                  </a:schemeClr>
                </a:solidFill>
              </a:rPr>
              <a:t>0.20</a:t>
            </a:r>
          </a:p>
          <a:p>
            <a:pPr algn="l">
              <a:buFont typeface="Arial"/>
              <a:buChar char="•"/>
            </a:pPr>
            <a:r>
              <a:rPr lang="en-US" sz="2000" dirty="0"/>
              <a:t>Shapes:</a:t>
            </a:r>
            <a:r>
              <a:rPr lang="en-US" sz="2000" dirty="0">
                <a:solidFill>
                  <a:schemeClr val="accent5">
                    <a:lumMod val="75000"/>
                  </a:schemeClr>
                </a:solidFill>
              </a:rPr>
              <a:t>160</a:t>
            </a:r>
          </a:p>
          <a:p>
            <a:pPr algn="l">
              <a:buFont typeface="Arial"/>
              <a:buChar char="•"/>
            </a:pPr>
            <a:r>
              <a:rPr lang="en-US" sz="2000" dirty="0"/>
              <a:t>Links:</a:t>
            </a:r>
            <a:r>
              <a:rPr lang="en-US" sz="2000" dirty="0">
                <a:solidFill>
                  <a:schemeClr val="accent5">
                    <a:lumMod val="75000"/>
                  </a:schemeClr>
                </a:solidFill>
              </a:rPr>
              <a:t>190</a:t>
            </a:r>
          </a:p>
          <a:p>
            <a:pPr algn="l">
              <a:buFont typeface="Arial"/>
              <a:buChar char="•"/>
            </a:pPr>
            <a:endParaRPr lang="en-US" sz="2000" dirty="0"/>
          </a:p>
        </p:txBody>
      </p:sp>
    </p:spTree>
    <p:extLst>
      <p:ext uri="{BB962C8B-B14F-4D97-AF65-F5344CB8AC3E}">
        <p14:creationId xmlns:p14="http://schemas.microsoft.com/office/powerpoint/2010/main" val="72511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94DA545-C450-4F14-81B0-F203128D0CD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70500" y="0"/>
            <a:ext cx="1651000" cy="6858000"/>
          </a:xfrm>
          <a:prstGeom prst="rect">
            <a:avLst/>
          </a:prstGeom>
        </p:spPr>
      </p:pic>
    </p:spTree>
    <p:extLst>
      <p:ext uri="{BB962C8B-B14F-4D97-AF65-F5344CB8AC3E}">
        <p14:creationId xmlns:p14="http://schemas.microsoft.com/office/powerpoint/2010/main" val="3690735932"/>
      </p:ext>
    </p:extLst>
  </p:cSld>
  <p:clrMapOvr>
    <a:masterClrMapping/>
  </p:clrMapOvr>
  <p:transition spd="slow">
    <p:push dir="u"/>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5B3150-F042-4BA2-AE68-CA8DF232F88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13400" y="2520950"/>
            <a:ext cx="965200" cy="1816100"/>
          </a:xfrm>
          <a:prstGeom prst="rect">
            <a:avLst/>
          </a:prstGeom>
        </p:spPr>
      </p:pic>
    </p:spTree>
    <p:extLst>
      <p:ext uri="{BB962C8B-B14F-4D97-AF65-F5344CB8AC3E}">
        <p14:creationId xmlns:p14="http://schemas.microsoft.com/office/powerpoint/2010/main" val="1665539555"/>
      </p:ext>
    </p:extLst>
  </p:cSld>
  <p:clrMapOvr>
    <a:masterClrMapping/>
  </p:clrMapOvr>
  <p:transition spd="slow">
    <p:push dir="u"/>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9B6194D-1D62-44D8-9E6E-257EB3F9FE4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84650" y="901700"/>
            <a:ext cx="3822700" cy="5054600"/>
          </a:xfrm>
          <a:prstGeom prst="rect">
            <a:avLst/>
          </a:prstGeom>
        </p:spPr>
      </p:pic>
    </p:spTree>
    <p:extLst>
      <p:ext uri="{BB962C8B-B14F-4D97-AF65-F5344CB8AC3E}">
        <p14:creationId xmlns:p14="http://schemas.microsoft.com/office/powerpoint/2010/main" val="996431500"/>
      </p:ext>
    </p:extLst>
  </p:cSld>
  <p:clrMapOvr>
    <a:masterClrMapping/>
  </p:clrMapOvr>
  <p:transition spd="slow">
    <p:push dir="u"/>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D3A0039-A066-479E-9913-A903BC3926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52900" y="0"/>
            <a:ext cx="3886200" cy="6858000"/>
          </a:xfrm>
          <a:prstGeom prst="rect">
            <a:avLst/>
          </a:prstGeom>
        </p:spPr>
      </p:pic>
    </p:spTree>
    <p:extLst>
      <p:ext uri="{BB962C8B-B14F-4D97-AF65-F5344CB8AC3E}">
        <p14:creationId xmlns:p14="http://schemas.microsoft.com/office/powerpoint/2010/main" val="1946306962"/>
      </p:ext>
    </p:extLst>
  </p:cSld>
  <p:clrMapOvr>
    <a:masterClrMapping/>
  </p:clrMapOvr>
  <p:transition spd="slow">
    <p:push dir="u"/>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225D79-2950-434F-8E10-C3328BF1AFE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57700" y="0"/>
            <a:ext cx="3276600" cy="6858000"/>
          </a:xfrm>
          <a:prstGeom prst="rect">
            <a:avLst/>
          </a:prstGeom>
        </p:spPr>
      </p:pic>
    </p:spTree>
    <p:extLst>
      <p:ext uri="{BB962C8B-B14F-4D97-AF65-F5344CB8AC3E}">
        <p14:creationId xmlns:p14="http://schemas.microsoft.com/office/powerpoint/2010/main" val="1463007713"/>
      </p:ext>
    </p:extLst>
  </p:cSld>
  <p:clrMapOvr>
    <a:masterClrMapping/>
  </p:clrMapOvr>
  <p:transition spd="slow">
    <p:push dir="u"/>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B322199-34B1-4A4B-83DF-0FD03B37BBE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51350" y="0"/>
            <a:ext cx="3289300" cy="6858000"/>
          </a:xfrm>
          <a:prstGeom prst="rect">
            <a:avLst/>
          </a:prstGeom>
        </p:spPr>
      </p:pic>
    </p:spTree>
    <p:extLst>
      <p:ext uri="{BB962C8B-B14F-4D97-AF65-F5344CB8AC3E}">
        <p14:creationId xmlns:p14="http://schemas.microsoft.com/office/powerpoint/2010/main" val="3872806631"/>
      </p:ext>
    </p:extLst>
  </p:cSld>
  <p:clrMapOvr>
    <a:masterClrMapping/>
  </p:clrMapOvr>
  <p:transition spd="slow">
    <p:push dir="u"/>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4A8D318-02FD-471F-968C-9250E1EAABE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00550" y="0"/>
            <a:ext cx="3390900" cy="6858000"/>
          </a:xfrm>
          <a:prstGeom prst="rect">
            <a:avLst/>
          </a:prstGeom>
        </p:spPr>
      </p:pic>
    </p:spTree>
    <p:extLst>
      <p:ext uri="{BB962C8B-B14F-4D97-AF65-F5344CB8AC3E}">
        <p14:creationId xmlns:p14="http://schemas.microsoft.com/office/powerpoint/2010/main" val="169062055"/>
      </p:ext>
    </p:extLst>
  </p:cSld>
  <p:clrMapOvr>
    <a:masterClrMapping/>
  </p:clrMapOvr>
  <p:transition spd="slow">
    <p:push dir="u"/>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3A8F57-CFE8-461B-B344-A498F79A68B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81550" y="0"/>
            <a:ext cx="2628900" cy="6858000"/>
          </a:xfrm>
          <a:prstGeom prst="rect">
            <a:avLst/>
          </a:prstGeom>
        </p:spPr>
      </p:pic>
    </p:spTree>
    <p:extLst>
      <p:ext uri="{BB962C8B-B14F-4D97-AF65-F5344CB8AC3E}">
        <p14:creationId xmlns:p14="http://schemas.microsoft.com/office/powerpoint/2010/main" val="1437919931"/>
      </p:ext>
    </p:extLst>
  </p:cSld>
  <p:clrMapOvr>
    <a:masterClrMapping/>
  </p:clrMapOvr>
  <p:transition spd="slow">
    <p:push dir="u"/>
  </p:transition>
</p:sld>
</file>

<file path=ppt/slides/slide2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binio.cpp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164</a:t>
            </a:r>
          </a:p>
          <a:p>
            <a:pPr algn="l">
              <a:buFont typeface="Arial"/>
              <a:buChar char="•"/>
            </a:pPr>
            <a:r>
              <a:rPr lang="en-US" sz="2000" dirty="0"/>
              <a:t>Cyclomatic Complexity:</a:t>
            </a:r>
            <a:r>
              <a:rPr lang="en-US" sz="2000" dirty="0">
                <a:solidFill>
                  <a:schemeClr val="accent5">
                    <a:lumMod val="75000"/>
                  </a:schemeClr>
                </a:solidFill>
              </a:rPr>
              <a:t>3</a:t>
            </a:r>
          </a:p>
          <a:p>
            <a:pPr algn="l">
              <a:buFont typeface="Arial"/>
              <a:buChar char="•"/>
            </a:pPr>
            <a:r>
              <a:rPr lang="en-US" sz="2000" dirty="0"/>
              <a:t>Decision Density:</a:t>
            </a:r>
            <a:r>
              <a:rPr lang="en-US" sz="2000" dirty="0">
                <a:solidFill>
                  <a:schemeClr val="accent5">
                    <a:lumMod val="75000"/>
                  </a:schemeClr>
                </a:solidFill>
              </a:rPr>
              <a:t>0.02</a:t>
            </a:r>
          </a:p>
          <a:p>
            <a:pPr algn="l">
              <a:buFont typeface="Arial"/>
              <a:buChar char="•"/>
            </a:pPr>
            <a:r>
              <a:rPr lang="en-US" sz="2000" dirty="0"/>
              <a:t>Shapes:</a:t>
            </a:r>
            <a:r>
              <a:rPr lang="en-US" sz="2000" dirty="0">
                <a:solidFill>
                  <a:schemeClr val="accent5">
                    <a:lumMod val="75000"/>
                  </a:schemeClr>
                </a:solidFill>
              </a:rPr>
              <a:t>31</a:t>
            </a:r>
          </a:p>
          <a:p>
            <a:pPr algn="l">
              <a:buFont typeface="Arial"/>
              <a:buChar char="•"/>
            </a:pPr>
            <a:r>
              <a:rPr lang="en-US" sz="2000" dirty="0"/>
              <a:t>Links:</a:t>
            </a:r>
            <a:r>
              <a:rPr lang="en-US" sz="2000" dirty="0">
                <a:solidFill>
                  <a:schemeClr val="accent5">
                    <a:lumMod val="75000"/>
                  </a:schemeClr>
                </a:solidFill>
              </a:rPr>
              <a:t>29</a:t>
            </a:r>
          </a:p>
          <a:p>
            <a:pPr algn="l">
              <a:buFont typeface="Arial"/>
              <a:buChar char="•"/>
            </a:pPr>
            <a:endParaRPr lang="en-US" sz="2000" dirty="0"/>
          </a:p>
        </p:txBody>
      </p:sp>
    </p:spTree>
    <p:extLst>
      <p:ext uri="{BB962C8B-B14F-4D97-AF65-F5344CB8AC3E}">
        <p14:creationId xmlns:p14="http://schemas.microsoft.com/office/powerpoint/2010/main" val="393011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D4438EE-5DA2-437A-9879-6FDA6988A53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702050" y="1155700"/>
            <a:ext cx="4787900" cy="4546600"/>
          </a:xfrm>
          <a:prstGeom prst="rect">
            <a:avLst/>
          </a:prstGeom>
        </p:spPr>
      </p:pic>
    </p:spTree>
    <p:extLst>
      <p:ext uri="{BB962C8B-B14F-4D97-AF65-F5344CB8AC3E}">
        <p14:creationId xmlns:p14="http://schemas.microsoft.com/office/powerpoint/2010/main" val="1476744770"/>
      </p:ext>
    </p:extLst>
  </p:cSld>
  <p:clrMapOvr>
    <a:masterClrMapping/>
  </p:clrMapOvr>
  <p:transition spd="slow">
    <p:push dir="u"/>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F21E7F2-5320-4508-BF7C-501B6D10195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778250" y="1644650"/>
            <a:ext cx="4635500" cy="3568700"/>
          </a:xfrm>
          <a:prstGeom prst="rect">
            <a:avLst/>
          </a:prstGeom>
        </p:spPr>
      </p:pic>
    </p:spTree>
    <p:extLst>
      <p:ext uri="{BB962C8B-B14F-4D97-AF65-F5344CB8AC3E}">
        <p14:creationId xmlns:p14="http://schemas.microsoft.com/office/powerpoint/2010/main" val="378540805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96BA6BC-09B9-4191-AAD4-27521A76365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64150" y="0"/>
            <a:ext cx="1663700" cy="6858000"/>
          </a:xfrm>
          <a:prstGeom prst="rect">
            <a:avLst/>
          </a:prstGeom>
        </p:spPr>
      </p:pic>
    </p:spTree>
    <p:extLst>
      <p:ext uri="{BB962C8B-B14F-4D97-AF65-F5344CB8AC3E}">
        <p14:creationId xmlns:p14="http://schemas.microsoft.com/office/powerpoint/2010/main" val="3210330659"/>
      </p:ext>
    </p:extLst>
  </p:cSld>
  <p:clrMapOvr>
    <a:masterClrMapping/>
  </p:clrMapOvr>
  <p:transition spd="slow">
    <p:push dir="u"/>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C34D048-3684-44AB-AABE-C44F61E0DF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26050" y="0"/>
            <a:ext cx="1739900" cy="6858000"/>
          </a:xfrm>
          <a:prstGeom prst="rect">
            <a:avLst/>
          </a:prstGeom>
        </p:spPr>
      </p:pic>
    </p:spTree>
    <p:extLst>
      <p:ext uri="{BB962C8B-B14F-4D97-AF65-F5344CB8AC3E}">
        <p14:creationId xmlns:p14="http://schemas.microsoft.com/office/powerpoint/2010/main" val="4203093911"/>
      </p:ext>
    </p:extLst>
  </p:cSld>
  <p:clrMapOvr>
    <a:masterClrMapping/>
  </p:clrMapOvr>
  <p:transition spd="slow">
    <p:push dir="u"/>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8A9DFE-7E9A-4FBD-986E-4F92E3922A2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45100" y="0"/>
            <a:ext cx="1701800" cy="6858000"/>
          </a:xfrm>
          <a:prstGeom prst="rect">
            <a:avLst/>
          </a:prstGeom>
        </p:spPr>
      </p:pic>
    </p:spTree>
    <p:extLst>
      <p:ext uri="{BB962C8B-B14F-4D97-AF65-F5344CB8AC3E}">
        <p14:creationId xmlns:p14="http://schemas.microsoft.com/office/powerpoint/2010/main" val="4140936418"/>
      </p:ext>
    </p:extLst>
  </p:cSld>
  <p:clrMapOvr>
    <a:masterClrMapping/>
  </p:clrMapOvr>
  <p:transition spd="slow">
    <p:push dir="u"/>
  </p:transition>
</p:sld>
</file>

<file path=ppt/slides/slide2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Bitmap.cpp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302</a:t>
            </a:r>
          </a:p>
          <a:p>
            <a:pPr algn="l">
              <a:buFont typeface="Arial"/>
              <a:buChar char="•"/>
            </a:pPr>
            <a:r>
              <a:rPr lang="en-US" sz="2000" dirty="0"/>
              <a:t>Cyclomatic Complexity:</a:t>
            </a:r>
            <a:r>
              <a:rPr lang="en-US" sz="2000" dirty="0">
                <a:solidFill>
                  <a:schemeClr val="accent5">
                    <a:lumMod val="75000"/>
                  </a:schemeClr>
                </a:solidFill>
              </a:rPr>
              <a:t>48</a:t>
            </a:r>
          </a:p>
          <a:p>
            <a:pPr algn="l">
              <a:buFont typeface="Arial"/>
              <a:buChar char="•"/>
            </a:pPr>
            <a:r>
              <a:rPr lang="en-US" sz="2000" dirty="0"/>
              <a:t>Decision Density:</a:t>
            </a:r>
            <a:r>
              <a:rPr lang="en-US" sz="2000" dirty="0">
                <a:solidFill>
                  <a:schemeClr val="accent5">
                    <a:lumMod val="75000"/>
                  </a:schemeClr>
                </a:solidFill>
              </a:rPr>
              <a:t>0.16</a:t>
            </a:r>
          </a:p>
          <a:p>
            <a:pPr algn="l">
              <a:buFont typeface="Arial"/>
              <a:buChar char="•"/>
            </a:pPr>
            <a:r>
              <a:rPr lang="en-US" sz="2000" dirty="0"/>
              <a:t>Shapes:</a:t>
            </a:r>
            <a:r>
              <a:rPr lang="en-US" sz="2000" dirty="0">
                <a:solidFill>
                  <a:schemeClr val="accent5">
                    <a:lumMod val="75000"/>
                  </a:schemeClr>
                </a:solidFill>
              </a:rPr>
              <a:t>274</a:t>
            </a:r>
          </a:p>
          <a:p>
            <a:pPr algn="l">
              <a:buFont typeface="Arial"/>
              <a:buChar char="•"/>
            </a:pPr>
            <a:r>
              <a:rPr lang="en-US" sz="2000" dirty="0"/>
              <a:t>Links:</a:t>
            </a:r>
            <a:r>
              <a:rPr lang="en-US" sz="2000" dirty="0">
                <a:solidFill>
                  <a:schemeClr val="accent5">
                    <a:lumMod val="75000"/>
                  </a:schemeClr>
                </a:solidFill>
              </a:rPr>
              <a:t>317</a:t>
            </a:r>
          </a:p>
          <a:p>
            <a:pPr algn="l">
              <a:buFont typeface="Arial"/>
              <a:buChar char="•"/>
            </a:pPr>
            <a:endParaRPr lang="en-US" sz="2000" dirty="0"/>
          </a:p>
        </p:txBody>
      </p:sp>
    </p:spTree>
    <p:extLst>
      <p:ext uri="{BB962C8B-B14F-4D97-AF65-F5344CB8AC3E}">
        <p14:creationId xmlns:p14="http://schemas.microsoft.com/office/powerpoint/2010/main" val="102621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4844BA-4CB5-484C-BE70-5601B77A4A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21200" y="1238250"/>
            <a:ext cx="3149600" cy="4381500"/>
          </a:xfrm>
          <a:prstGeom prst="rect">
            <a:avLst/>
          </a:prstGeom>
        </p:spPr>
      </p:pic>
    </p:spTree>
    <p:extLst>
      <p:ext uri="{BB962C8B-B14F-4D97-AF65-F5344CB8AC3E}">
        <p14:creationId xmlns:p14="http://schemas.microsoft.com/office/powerpoint/2010/main" val="1054594604"/>
      </p:ext>
    </p:extLst>
  </p:cSld>
  <p:clrMapOvr>
    <a:masterClrMapping/>
  </p:clrMapOvr>
  <p:transition spd="slow">
    <p:push dir="u"/>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013871-AAF5-4A38-8A64-66D3111EE7B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51300" y="0"/>
            <a:ext cx="4089400" cy="6858000"/>
          </a:xfrm>
          <a:prstGeom prst="rect">
            <a:avLst/>
          </a:prstGeom>
        </p:spPr>
      </p:pic>
    </p:spTree>
    <p:extLst>
      <p:ext uri="{BB962C8B-B14F-4D97-AF65-F5344CB8AC3E}">
        <p14:creationId xmlns:p14="http://schemas.microsoft.com/office/powerpoint/2010/main" val="1917577851"/>
      </p:ext>
    </p:extLst>
  </p:cSld>
  <p:clrMapOvr>
    <a:masterClrMapping/>
  </p:clrMapOvr>
  <p:transition spd="slow">
    <p:push dir="u"/>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2D6426D-5CC9-4C0A-87A4-46AFB7E25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75250" y="0"/>
            <a:ext cx="1841500" cy="6858000"/>
          </a:xfrm>
          <a:prstGeom prst="rect">
            <a:avLst/>
          </a:prstGeom>
        </p:spPr>
      </p:pic>
    </p:spTree>
    <p:extLst>
      <p:ext uri="{BB962C8B-B14F-4D97-AF65-F5344CB8AC3E}">
        <p14:creationId xmlns:p14="http://schemas.microsoft.com/office/powerpoint/2010/main" val="3865047665"/>
      </p:ext>
    </p:extLst>
  </p:cSld>
  <p:clrMapOvr>
    <a:masterClrMapping/>
  </p:clrMapOvr>
  <p:transition spd="slow">
    <p:push dir="u"/>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50F650B-C184-44D8-814A-E00CDD1F752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73650" y="0"/>
            <a:ext cx="2044700" cy="6858000"/>
          </a:xfrm>
          <a:prstGeom prst="rect">
            <a:avLst/>
          </a:prstGeom>
        </p:spPr>
      </p:pic>
    </p:spTree>
    <p:extLst>
      <p:ext uri="{BB962C8B-B14F-4D97-AF65-F5344CB8AC3E}">
        <p14:creationId xmlns:p14="http://schemas.microsoft.com/office/powerpoint/2010/main" val="717525567"/>
      </p:ext>
    </p:extLst>
  </p:cSld>
  <p:clrMapOvr>
    <a:masterClrMapping/>
  </p:clrMapOvr>
  <p:transition spd="slow">
    <p:push dir="u"/>
  </p:transition>
</p:sld>
</file>

<file path=ppt/slides/slide2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CalcInfSusc.cpp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74</a:t>
            </a:r>
          </a:p>
          <a:p>
            <a:pPr algn="l">
              <a:buFont typeface="Arial"/>
              <a:buChar char="•"/>
            </a:pPr>
            <a:r>
              <a:rPr lang="en-US" sz="2000" dirty="0"/>
              <a:t>Cyclomatic Complexity:</a:t>
            </a:r>
            <a:r>
              <a:rPr lang="en-US" sz="2000" dirty="0">
                <a:solidFill>
                  <a:schemeClr val="accent5">
                    <a:lumMod val="75000"/>
                  </a:schemeClr>
                </a:solidFill>
              </a:rPr>
              <a:t>1</a:t>
            </a:r>
          </a:p>
          <a:p>
            <a:pPr algn="l">
              <a:buFont typeface="Arial"/>
              <a:buChar char="•"/>
            </a:pPr>
            <a:r>
              <a:rPr lang="en-US" sz="2000" dirty="0"/>
              <a:t>Decision Density:</a:t>
            </a:r>
            <a:r>
              <a:rPr lang="en-US" sz="2000" dirty="0">
                <a:solidFill>
                  <a:schemeClr val="accent5">
                    <a:lumMod val="75000"/>
                  </a:schemeClr>
                </a:solidFill>
              </a:rPr>
              <a:t>0.01</a:t>
            </a:r>
          </a:p>
          <a:p>
            <a:pPr algn="l">
              <a:buFont typeface="Arial"/>
              <a:buChar char="•"/>
            </a:pPr>
            <a:r>
              <a:rPr lang="en-US" sz="2000" dirty="0"/>
              <a:t>Shapes:</a:t>
            </a:r>
            <a:r>
              <a:rPr lang="en-US" sz="2000" dirty="0">
                <a:solidFill>
                  <a:schemeClr val="accent5">
                    <a:lumMod val="75000"/>
                  </a:schemeClr>
                </a:solidFill>
              </a:rPr>
              <a:t>36</a:t>
            </a:r>
          </a:p>
          <a:p>
            <a:pPr algn="l">
              <a:buFont typeface="Arial"/>
              <a:buChar char="•"/>
            </a:pPr>
            <a:r>
              <a:rPr lang="en-US" sz="2000" dirty="0"/>
              <a:t>Links:</a:t>
            </a:r>
            <a:r>
              <a:rPr lang="en-US" sz="2000" dirty="0">
                <a:solidFill>
                  <a:schemeClr val="accent5">
                    <a:lumMod val="75000"/>
                  </a:schemeClr>
                </a:solidFill>
              </a:rPr>
              <a:t>28</a:t>
            </a:r>
          </a:p>
          <a:p>
            <a:pPr algn="l">
              <a:buFont typeface="Arial"/>
              <a:buChar char="•"/>
            </a:pPr>
            <a:endParaRPr lang="en-US" sz="2000" dirty="0"/>
          </a:p>
        </p:txBody>
      </p:sp>
    </p:spTree>
    <p:extLst>
      <p:ext uri="{BB962C8B-B14F-4D97-AF65-F5344CB8AC3E}">
        <p14:creationId xmlns:p14="http://schemas.microsoft.com/office/powerpoint/2010/main" val="3208625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978CE64-6112-420D-8B59-E401E277CA1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91000" y="1644650"/>
            <a:ext cx="3810000" cy="3568700"/>
          </a:xfrm>
          <a:prstGeom prst="rect">
            <a:avLst/>
          </a:prstGeom>
        </p:spPr>
      </p:pic>
    </p:spTree>
    <p:extLst>
      <p:ext uri="{BB962C8B-B14F-4D97-AF65-F5344CB8AC3E}">
        <p14:creationId xmlns:p14="http://schemas.microsoft.com/office/powerpoint/2010/main" val="1864568527"/>
      </p:ext>
    </p:extLst>
  </p:cSld>
  <p:clrMapOvr>
    <a:masterClrMapping/>
  </p:clrMapOvr>
  <p:transition spd="slow">
    <p:push dir="u"/>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7E9C8E6-42E5-4E35-BB49-F9D78D2136B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72100" y="2057400"/>
            <a:ext cx="1447800" cy="2743200"/>
          </a:xfrm>
          <a:prstGeom prst="rect">
            <a:avLst/>
          </a:prstGeom>
        </p:spPr>
      </p:pic>
    </p:spTree>
    <p:extLst>
      <p:ext uri="{BB962C8B-B14F-4D97-AF65-F5344CB8AC3E}">
        <p14:creationId xmlns:p14="http://schemas.microsoft.com/office/powerpoint/2010/main" val="189730166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238B17F-D53D-4BD5-A778-2F42D622F36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0100" y="0"/>
            <a:ext cx="2971800" cy="6858000"/>
          </a:xfrm>
          <a:prstGeom prst="rect">
            <a:avLst/>
          </a:prstGeom>
        </p:spPr>
      </p:pic>
    </p:spTree>
    <p:extLst>
      <p:ext uri="{BB962C8B-B14F-4D97-AF65-F5344CB8AC3E}">
        <p14:creationId xmlns:p14="http://schemas.microsoft.com/office/powerpoint/2010/main" val="1022680661"/>
      </p:ext>
    </p:extLst>
  </p:cSld>
  <p:clrMapOvr>
    <a:masterClrMapping/>
  </p:clrMapOvr>
  <p:transition spd="slow">
    <p:push dir="u"/>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5798DB-F044-483A-89DB-3CB484D2B61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91150" y="1936750"/>
            <a:ext cx="1409700" cy="2984500"/>
          </a:xfrm>
          <a:prstGeom prst="rect">
            <a:avLst/>
          </a:prstGeom>
        </p:spPr>
      </p:pic>
    </p:spTree>
    <p:extLst>
      <p:ext uri="{BB962C8B-B14F-4D97-AF65-F5344CB8AC3E}">
        <p14:creationId xmlns:p14="http://schemas.microsoft.com/office/powerpoint/2010/main" val="4193883895"/>
      </p:ext>
    </p:extLst>
  </p:cSld>
  <p:clrMapOvr>
    <a:masterClrMapping/>
  </p:clrMapOvr>
  <p:transition spd="slow">
    <p:push dir="u"/>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EEFFF37-D25B-454A-92CC-6DE8EC7B8C7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24500" y="2317750"/>
            <a:ext cx="1143000" cy="2222500"/>
          </a:xfrm>
          <a:prstGeom prst="rect">
            <a:avLst/>
          </a:prstGeom>
        </p:spPr>
      </p:pic>
    </p:spTree>
    <p:extLst>
      <p:ext uri="{BB962C8B-B14F-4D97-AF65-F5344CB8AC3E}">
        <p14:creationId xmlns:p14="http://schemas.microsoft.com/office/powerpoint/2010/main" val="1709935916"/>
      </p:ext>
    </p:extLst>
  </p:cSld>
  <p:clrMapOvr>
    <a:masterClrMapping/>
  </p:clrMapOvr>
  <p:transition spd="slow">
    <p:push dir="u"/>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D710D1F-EFA2-4122-B83D-5B23BFE367B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06950" y="1625600"/>
            <a:ext cx="2578100" cy="3606800"/>
          </a:xfrm>
          <a:prstGeom prst="rect">
            <a:avLst/>
          </a:prstGeom>
        </p:spPr>
      </p:pic>
    </p:spTree>
    <p:extLst>
      <p:ext uri="{BB962C8B-B14F-4D97-AF65-F5344CB8AC3E}">
        <p14:creationId xmlns:p14="http://schemas.microsoft.com/office/powerpoint/2010/main" val="2425788199"/>
      </p:ext>
    </p:extLst>
  </p:cSld>
  <p:clrMapOvr>
    <a:masterClrMapping/>
  </p:clrMapOvr>
  <p:transition spd="slow">
    <p:push dir="u"/>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BBD357-3179-469F-8CB6-EB864E099AB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91150" y="2057400"/>
            <a:ext cx="1409700" cy="2743200"/>
          </a:xfrm>
          <a:prstGeom prst="rect">
            <a:avLst/>
          </a:prstGeom>
        </p:spPr>
      </p:pic>
    </p:spTree>
    <p:extLst>
      <p:ext uri="{BB962C8B-B14F-4D97-AF65-F5344CB8AC3E}">
        <p14:creationId xmlns:p14="http://schemas.microsoft.com/office/powerpoint/2010/main" val="4256929510"/>
      </p:ext>
    </p:extLst>
  </p:cSld>
  <p:clrMapOvr>
    <a:masterClrMapping/>
  </p:clrMapOvr>
  <p:transition spd="slow">
    <p:push dir="u"/>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EFFBD75-728F-4905-AD9C-3117E638103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91150" y="2057400"/>
            <a:ext cx="1409700" cy="2743200"/>
          </a:xfrm>
          <a:prstGeom prst="rect">
            <a:avLst/>
          </a:prstGeom>
        </p:spPr>
      </p:pic>
    </p:spTree>
    <p:extLst>
      <p:ext uri="{BB962C8B-B14F-4D97-AF65-F5344CB8AC3E}">
        <p14:creationId xmlns:p14="http://schemas.microsoft.com/office/powerpoint/2010/main" val="3805996950"/>
      </p:ext>
    </p:extLst>
  </p:cSld>
  <p:clrMapOvr>
    <a:masterClrMapping/>
  </p:clrMapOvr>
  <p:transition spd="slow">
    <p:push dir="u"/>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F5D7C23-9100-479F-B034-68A1D575F8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410200" y="2120900"/>
            <a:ext cx="1371600" cy="2616200"/>
          </a:xfrm>
          <a:prstGeom prst="rect">
            <a:avLst/>
          </a:prstGeom>
        </p:spPr>
      </p:pic>
    </p:spTree>
    <p:extLst>
      <p:ext uri="{BB962C8B-B14F-4D97-AF65-F5344CB8AC3E}">
        <p14:creationId xmlns:p14="http://schemas.microsoft.com/office/powerpoint/2010/main" val="2086243728"/>
      </p:ext>
    </p:extLst>
  </p:cSld>
  <p:clrMapOvr>
    <a:masterClrMapping/>
  </p:clrMapOvr>
  <p:transition spd="slow">
    <p:push dir="u"/>
  </p:transition>
</p:sld>
</file>

<file path=ppt/slides/slide2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Error.cpp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14</a:t>
            </a:r>
          </a:p>
          <a:p>
            <a:pPr algn="l">
              <a:buFont typeface="Arial"/>
              <a:buChar char="•"/>
            </a:pPr>
            <a:r>
              <a:rPr lang="en-US" sz="2000" dirty="0"/>
              <a:t>Cyclomatic Complexity:</a:t>
            </a:r>
            <a:r>
              <a:rPr lang="en-US" sz="2000" dirty="0">
                <a:solidFill>
                  <a:schemeClr val="accent5">
                    <a:lumMod val="75000"/>
                  </a:schemeClr>
                </a:solidFill>
              </a:rPr>
              <a:t>1</a:t>
            </a:r>
          </a:p>
          <a:p>
            <a:pPr algn="l">
              <a:buFont typeface="Arial"/>
              <a:buChar char="•"/>
            </a:pPr>
            <a:r>
              <a:rPr lang="en-US" sz="2000" dirty="0"/>
              <a:t>Decision Density:</a:t>
            </a:r>
            <a:r>
              <a:rPr lang="en-US" sz="2000" dirty="0">
                <a:solidFill>
                  <a:schemeClr val="accent5">
                    <a:lumMod val="75000"/>
                  </a:schemeClr>
                </a:solidFill>
              </a:rPr>
              <a:t>0.07</a:t>
            </a:r>
          </a:p>
          <a:p>
            <a:pPr algn="l">
              <a:buFont typeface="Arial"/>
              <a:buChar char="•"/>
            </a:pPr>
            <a:r>
              <a:rPr lang="en-US" sz="2000" dirty="0"/>
              <a:t>Shapes:</a:t>
            </a:r>
            <a:r>
              <a:rPr lang="en-US" sz="2000" dirty="0">
                <a:solidFill>
                  <a:schemeClr val="accent5">
                    <a:lumMod val="75000"/>
                  </a:schemeClr>
                </a:solidFill>
              </a:rPr>
              <a:t>5</a:t>
            </a:r>
          </a:p>
          <a:p>
            <a:pPr algn="l">
              <a:buFont typeface="Arial"/>
              <a:buChar char="•"/>
            </a:pPr>
            <a:r>
              <a:rPr lang="en-US" sz="2000" dirty="0"/>
              <a:t>Links:</a:t>
            </a:r>
            <a:r>
              <a:rPr lang="en-US" sz="2000" dirty="0">
                <a:solidFill>
                  <a:schemeClr val="accent5">
                    <a:lumMod val="75000"/>
                  </a:schemeClr>
                </a:solidFill>
              </a:rPr>
              <a:t>4</a:t>
            </a:r>
          </a:p>
        </p:txBody>
      </p:sp>
    </p:spTree>
    <p:extLst>
      <p:ext uri="{BB962C8B-B14F-4D97-AF65-F5344CB8AC3E}">
        <p14:creationId xmlns:p14="http://schemas.microsoft.com/office/powerpoint/2010/main" val="4035992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2200DBA-7DED-459A-B7B8-37CD5971A3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40350" y="2133600"/>
            <a:ext cx="1511300" cy="2590800"/>
          </a:xfrm>
          <a:prstGeom prst="rect">
            <a:avLst/>
          </a:prstGeom>
        </p:spPr>
      </p:pic>
    </p:spTree>
    <p:extLst>
      <p:ext uri="{BB962C8B-B14F-4D97-AF65-F5344CB8AC3E}">
        <p14:creationId xmlns:p14="http://schemas.microsoft.com/office/powerpoint/2010/main" val="3015078739"/>
      </p:ext>
    </p:extLst>
  </p:cSld>
  <p:clrMapOvr>
    <a:masterClrMapping/>
  </p:clrMapOvr>
  <p:transition spd="slow">
    <p:push dir="u"/>
  </p:transition>
</p:sld>
</file>

<file path=ppt/slides/slide2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FDFDE97-4A97-47C3-A34F-FC7FD441C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5929D068-05C4-4FD7-805E-67B98DC00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802E4133-42B8-4E61-88E6-34AA55241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3FA7762F-EFA7-4921-8668-F1C73A0D5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22FFCE41-B971-4162-8DF9-DBF817DDA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90D48A4B-3F05-4D98-B608-F5E23EA0D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AF334AC8-D046-47E1-BCFA-12AF52A42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Grafik 3" descr="Ein Bild, das Foto, sitzend, schwarz, weiß enthält.&#10;&#10;Automatisch generierte Beschreibung">
            <a:extLst>
              <a:ext uri="{FF2B5EF4-FFF2-40B4-BE49-F238E27FC236}">
                <a16:creationId xmlns:a16="http://schemas.microsoft.com/office/drawing/2014/main" id="{7BDFAA2F-E318-4BD4-8299-2B893127BA78}"/>
              </a:ext>
            </a:extLst>
          </p:cNvPr>
          <p:cNvPicPr>
            <a:picLocks noChangeAspect="1"/>
          </p:cNvPicPr>
          <p:nvPr/>
        </p:nvPicPr>
        <p:blipFill rotWithShape="1">
          <a:blip r:embed="rId3">
            <a:duotone>
              <a:schemeClr val="bg2">
                <a:shade val="45000"/>
                <a:satMod val="135000"/>
              </a:schemeClr>
              <a:prstClr val="white"/>
            </a:duotone>
            <a:alphaModFix amt="21000"/>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17" name="Group 16">
            <a:extLst>
              <a:ext uri="{FF2B5EF4-FFF2-40B4-BE49-F238E27FC236}">
                <a16:creationId xmlns:a16="http://schemas.microsoft.com/office/drawing/2014/main" id="{C9C173AA-38E0-4438-9527-E1EF17E94B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8" name="Freeform 6">
              <a:extLst>
                <a:ext uri="{FF2B5EF4-FFF2-40B4-BE49-F238E27FC236}">
                  <a16:creationId xmlns:a16="http://schemas.microsoft.com/office/drawing/2014/main" id="{0186FE2F-84FE-431B-B11E-E7E179311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FFCB7125-5713-4D05-8946-252FBEC93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0" name="Freeform 9">
              <a:extLst>
                <a:ext uri="{FF2B5EF4-FFF2-40B4-BE49-F238E27FC236}">
                  <a16:creationId xmlns:a16="http://schemas.microsoft.com/office/drawing/2014/main" id="{91544109-B035-4715-A8BF-6A4A3BF02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1" name="Freeform 10">
              <a:extLst>
                <a:ext uri="{FF2B5EF4-FFF2-40B4-BE49-F238E27FC236}">
                  <a16:creationId xmlns:a16="http://schemas.microsoft.com/office/drawing/2014/main" id="{785F4EA3-5F9F-4A92-BC79-732C8CB29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1">
              <a:extLst>
                <a:ext uri="{FF2B5EF4-FFF2-40B4-BE49-F238E27FC236}">
                  <a16:creationId xmlns:a16="http://schemas.microsoft.com/office/drawing/2014/main" id="{C38A42FA-5884-4501-B22E-E434B1B2F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2">
              <a:extLst>
                <a:ext uri="{FF2B5EF4-FFF2-40B4-BE49-F238E27FC236}">
                  <a16:creationId xmlns:a16="http://schemas.microsoft.com/office/drawing/2014/main" id="{7516B18A-2183-481A-A396-BC9A18923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9CCE7FA-1843-4E5E-B528-D12CA39D3B47}"/>
              </a:ext>
            </a:extLst>
          </p:cNvPr>
          <p:cNvSpPr>
            <a:spLocks noGrp="1"/>
          </p:cNvSpPr>
          <p:nvPr>
            <p:ph type="title"/>
          </p:nvPr>
        </p:nvSpPr>
        <p:spPr>
          <a:xfrm>
            <a:off x="2377441" y="233680"/>
            <a:ext cx="8563082" cy="1700107"/>
          </a:xfrm>
        </p:spPr>
        <p:txBody>
          <a:bodyPr vert="horz" lIns="91440" tIns="45720" rIns="91440" bIns="45720" rtlCol="0" anchor="b">
            <a:normAutofit/>
          </a:bodyPr>
          <a:lstStyle/>
          <a:p>
            <a:pPr algn="just"/>
            <a:r>
              <a:rPr lang="en-US" sz="9600" dirty="0">
                <a:latin typeface="Algerian" panose="04020705040A02060702" pitchFamily="82" charset="0"/>
              </a:rPr>
              <a:t>The End</a:t>
            </a:r>
          </a:p>
        </p:txBody>
      </p:sp>
    </p:spTree>
    <p:extLst>
      <p:ext uri="{BB962C8B-B14F-4D97-AF65-F5344CB8AC3E}">
        <p14:creationId xmlns:p14="http://schemas.microsoft.com/office/powerpoint/2010/main" val="196895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007BD96-8528-417D-9D68-EC1C198619E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19700" y="2489200"/>
            <a:ext cx="1752600" cy="1879600"/>
          </a:xfrm>
          <a:prstGeom prst="rect">
            <a:avLst/>
          </a:prstGeom>
        </p:spPr>
      </p:pic>
    </p:spTree>
    <p:extLst>
      <p:ext uri="{BB962C8B-B14F-4D97-AF65-F5344CB8AC3E}">
        <p14:creationId xmlns:p14="http://schemas.microsoft.com/office/powerpoint/2010/main" val="58994824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47D4C57-659A-4559-BF5B-CD641A8D7AA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37200" y="0"/>
            <a:ext cx="1117600" cy="6858000"/>
          </a:xfrm>
          <a:prstGeom prst="rect">
            <a:avLst/>
          </a:prstGeom>
        </p:spPr>
      </p:pic>
    </p:spTree>
    <p:extLst>
      <p:ext uri="{BB962C8B-B14F-4D97-AF65-F5344CB8AC3E}">
        <p14:creationId xmlns:p14="http://schemas.microsoft.com/office/powerpoint/2010/main" val="213525302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8BFE4EC-5DE1-4518-B506-81D7FFE8DA1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94350" y="0"/>
            <a:ext cx="1003300" cy="6858000"/>
          </a:xfrm>
          <a:prstGeom prst="rect">
            <a:avLst/>
          </a:prstGeom>
        </p:spPr>
      </p:pic>
    </p:spTree>
    <p:extLst>
      <p:ext uri="{BB962C8B-B14F-4D97-AF65-F5344CB8AC3E}">
        <p14:creationId xmlns:p14="http://schemas.microsoft.com/office/powerpoint/2010/main" val="126788635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08F3062-F933-410F-9918-F0515D122B8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56100" y="0"/>
            <a:ext cx="3479800" cy="6858000"/>
          </a:xfrm>
          <a:prstGeom prst="rect">
            <a:avLst/>
          </a:prstGeom>
        </p:spPr>
      </p:pic>
    </p:spTree>
    <p:extLst>
      <p:ext uri="{BB962C8B-B14F-4D97-AF65-F5344CB8AC3E}">
        <p14:creationId xmlns:p14="http://schemas.microsoft.com/office/powerpoint/2010/main" val="25769816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A6693DB-7B13-409A-BEEE-4C171AC058E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91100" y="0"/>
            <a:ext cx="2209800" cy="6858000"/>
          </a:xfrm>
          <a:prstGeom prst="rect">
            <a:avLst/>
          </a:prstGeom>
        </p:spPr>
      </p:pic>
    </p:spTree>
    <p:extLst>
      <p:ext uri="{BB962C8B-B14F-4D97-AF65-F5344CB8AC3E}">
        <p14:creationId xmlns:p14="http://schemas.microsoft.com/office/powerpoint/2010/main" val="30959285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71D00CB-E2D7-4988-948E-B58D022968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9" name="Freeform 6">
              <a:extLst>
                <a:ext uri="{FF2B5EF4-FFF2-40B4-BE49-F238E27FC236}">
                  <a16:creationId xmlns:a16="http://schemas.microsoft.com/office/drawing/2014/main" id="{FEE89797-08CD-4617-839B-9DF857B2A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 name="Freeform 7">
              <a:extLst>
                <a:ext uri="{FF2B5EF4-FFF2-40B4-BE49-F238E27FC236}">
                  <a16:creationId xmlns:a16="http://schemas.microsoft.com/office/drawing/2014/main" id="{2E124E86-604B-4FFC-BCED-100359F9F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1" name="Freeform 9">
              <a:extLst>
                <a:ext uri="{FF2B5EF4-FFF2-40B4-BE49-F238E27FC236}">
                  <a16:creationId xmlns:a16="http://schemas.microsoft.com/office/drawing/2014/main" id="{4687D2AC-F9BA-4FEE-906A-9CD93250D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2" name="Freeform 10">
              <a:extLst>
                <a:ext uri="{FF2B5EF4-FFF2-40B4-BE49-F238E27FC236}">
                  <a16:creationId xmlns:a16="http://schemas.microsoft.com/office/drawing/2014/main" id="{6F9E3EF5-6FC5-43CB-85E5-8D9AD36F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3" name="Freeform 11">
              <a:extLst>
                <a:ext uri="{FF2B5EF4-FFF2-40B4-BE49-F238E27FC236}">
                  <a16:creationId xmlns:a16="http://schemas.microsoft.com/office/drawing/2014/main" id="{1CD741E5-8959-485B-894E-0146597A5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4" name="Freeform 12">
              <a:extLst>
                <a:ext uri="{FF2B5EF4-FFF2-40B4-BE49-F238E27FC236}">
                  <a16:creationId xmlns:a16="http://schemas.microsoft.com/office/drawing/2014/main" id="{97C1B4F6-FA02-4F34-B6F6-55A70FC8D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 name="Titel 3">
            <a:extLst>
              <a:ext uri="{FF2B5EF4-FFF2-40B4-BE49-F238E27FC236}">
                <a16:creationId xmlns:a16="http://schemas.microsoft.com/office/drawing/2014/main" id="{90FC0D78-EB45-42F9-B47A-7BD778F19C5B}"/>
              </a:ext>
            </a:extLst>
          </p:cNvPr>
          <p:cNvSpPr>
            <a:spLocks noGrp="1"/>
          </p:cNvSpPr>
          <p:nvPr>
            <p:ph type="title"/>
          </p:nvPr>
        </p:nvSpPr>
        <p:spPr>
          <a:xfrm>
            <a:off x="2890005" y="130961"/>
            <a:ext cx="7535180" cy="770472"/>
          </a:xfrm>
        </p:spPr>
        <p:txBody>
          <a:bodyPr vert="horz" lIns="91440" tIns="45720" rIns="91440" bIns="45720" rtlCol="0" anchor="b">
            <a:normAutofit/>
          </a:bodyPr>
          <a:lstStyle/>
          <a:p>
            <a:pPr algn="r"/>
            <a:r>
              <a:rPr lang="en-US" sz="4400" dirty="0"/>
              <a:t>What was wrong in your Code?</a:t>
            </a:r>
          </a:p>
        </p:txBody>
      </p:sp>
      <p:pic>
        <p:nvPicPr>
          <p:cNvPr id="3" name="Grafik 2" descr="Ein Bild, das Mann, Person, haltend, Brille enthält.&#10;&#10;Automatisch generierte Beschreibung">
            <a:extLst>
              <a:ext uri="{FF2B5EF4-FFF2-40B4-BE49-F238E27FC236}">
                <a16:creationId xmlns:a16="http://schemas.microsoft.com/office/drawing/2014/main" id="{6B94E982-0B4D-4F8D-B04B-6B7BC99C4CB9}"/>
              </a:ext>
            </a:extLst>
          </p:cNvPr>
          <p:cNvPicPr>
            <a:picLocks noChangeAspect="1"/>
          </p:cNvPicPr>
          <p:nvPr/>
        </p:nvPicPr>
        <p:blipFill rotWithShape="1">
          <a:blip r:embed="rId3">
            <a:extLst>
              <a:ext uri="{28A0092B-C50C-407E-A947-70E740481C1C}">
                <a14:useLocalDpi xmlns:a14="http://schemas.microsoft.com/office/drawing/2010/main" val="0"/>
              </a:ext>
            </a:extLst>
          </a:blip>
          <a:srcRect l="28646" r="14856" b="1"/>
          <a:stretch/>
        </p:blipFill>
        <p:spPr>
          <a:xfrm>
            <a:off x="3325433" y="1350479"/>
            <a:ext cx="3332162" cy="3317495"/>
          </a:xfrm>
          <a:custGeom>
            <a:avLst/>
            <a:gdLst/>
            <a:ahLst/>
            <a:cxnLst/>
            <a:rect l="l" t="t" r="r" b="b"/>
            <a:pathLst>
              <a:path w="3744922" h="3728438">
                <a:moveTo>
                  <a:pt x="163306" y="0"/>
                </a:moveTo>
                <a:lnTo>
                  <a:pt x="3744922" y="0"/>
                </a:lnTo>
                <a:lnTo>
                  <a:pt x="3744922" y="3728438"/>
                </a:lnTo>
                <a:lnTo>
                  <a:pt x="163306" y="3728438"/>
                </a:lnTo>
                <a:cubicBezTo>
                  <a:pt x="73115" y="3728438"/>
                  <a:pt x="0" y="3655323"/>
                  <a:pt x="0" y="3565132"/>
                </a:cubicBezTo>
                <a:lnTo>
                  <a:pt x="0" y="163306"/>
                </a:lnTo>
                <a:cubicBezTo>
                  <a:pt x="0" y="73115"/>
                  <a:pt x="73115" y="0"/>
                  <a:pt x="163306" y="0"/>
                </a:cubicBezTo>
                <a:close/>
              </a:path>
            </a:pathLst>
          </a:custGeom>
          <a:ln w="38100">
            <a:gradFill flip="none" rotWithShape="1">
              <a:gsLst>
                <a:gs pos="0">
                  <a:schemeClr val="bg2"/>
                </a:gs>
                <a:gs pos="100000">
                  <a:schemeClr val="bg2">
                    <a:lumMod val="75000"/>
                  </a:schemeClr>
                </a:gs>
              </a:gsLst>
              <a:lin ang="5400000" scaled="0"/>
              <a:tileRect/>
            </a:gradFill>
          </a:ln>
          <a:effectLst>
            <a:glow>
              <a:schemeClr val="accent1">
                <a:alpha val="40000"/>
              </a:schemeClr>
            </a:glow>
            <a:innerShdw blurRad="57150" dist="38100" dir="14460000">
              <a:srgbClr val="000000">
                <a:alpha val="70000"/>
              </a:srgbClr>
            </a:innerShdw>
          </a:effectLst>
          <a:scene3d>
            <a:camera prst="orthographicFront"/>
            <a:lightRig rig="threePt" dir="t"/>
          </a:scene3d>
          <a:sp3d>
            <a:bevelB prst="angle"/>
          </a:sp3d>
        </p:spPr>
      </p:pic>
      <p:pic>
        <p:nvPicPr>
          <p:cNvPr id="6" name="Grafik 5" descr="Ein Bild, das Gerät enthält.&#10;&#10;Automatisch generierte Beschreibung">
            <a:extLst>
              <a:ext uri="{FF2B5EF4-FFF2-40B4-BE49-F238E27FC236}">
                <a16:creationId xmlns:a16="http://schemas.microsoft.com/office/drawing/2014/main" id="{B833AE21-A4B0-4AC0-A096-9F9B011D3C25}"/>
              </a:ext>
            </a:extLst>
          </p:cNvPr>
          <p:cNvPicPr>
            <a:picLocks noChangeAspect="1"/>
          </p:cNvPicPr>
          <p:nvPr/>
        </p:nvPicPr>
        <p:blipFill rotWithShape="1">
          <a:blip r:embed="rId4">
            <a:extLst>
              <a:ext uri="{28A0092B-C50C-407E-A947-70E740481C1C}">
                <a14:useLocalDpi xmlns:a14="http://schemas.microsoft.com/office/drawing/2010/main" val="0"/>
              </a:ext>
            </a:extLst>
          </a:blip>
          <a:srcRect l="909" r="-4" b="-5"/>
          <a:stretch/>
        </p:blipFill>
        <p:spPr>
          <a:xfrm>
            <a:off x="8633860" y="1331912"/>
            <a:ext cx="3427374" cy="3317494"/>
          </a:xfrm>
          <a:custGeom>
            <a:avLst/>
            <a:gdLst/>
            <a:ahLst/>
            <a:cxnLst/>
            <a:rect l="l" t="t" r="r" b="b"/>
            <a:pathLst>
              <a:path w="3742633" h="3728438">
                <a:moveTo>
                  <a:pt x="0" y="0"/>
                </a:moveTo>
                <a:lnTo>
                  <a:pt x="3579327" y="0"/>
                </a:lnTo>
                <a:cubicBezTo>
                  <a:pt x="3669518" y="0"/>
                  <a:pt x="3742633" y="73115"/>
                  <a:pt x="3742633" y="163306"/>
                </a:cubicBezTo>
                <a:lnTo>
                  <a:pt x="3742633" y="3565132"/>
                </a:lnTo>
                <a:cubicBezTo>
                  <a:pt x="3742633" y="3655323"/>
                  <a:pt x="3669518" y="3728438"/>
                  <a:pt x="3579327" y="3728438"/>
                </a:cubicBezTo>
                <a:lnTo>
                  <a:pt x="0" y="3728438"/>
                </a:lnTo>
                <a:close/>
              </a:path>
            </a:pathLst>
          </a:custGeom>
          <a:ln w="38100">
            <a:gradFill flip="none" rotWithShape="1">
              <a:gsLst>
                <a:gs pos="0">
                  <a:schemeClr val="bg2"/>
                </a:gs>
                <a:gs pos="100000">
                  <a:schemeClr val="bg2">
                    <a:lumMod val="75000"/>
                  </a:schemeClr>
                </a:gs>
              </a:gsLst>
              <a:lin ang="5400000" scaled="0"/>
              <a:tileRect/>
            </a:gradFill>
          </a:ln>
          <a:effectLst>
            <a:glow rad="63500">
              <a:schemeClr val="accent1">
                <a:satMod val="175000"/>
                <a:alpha val="40000"/>
              </a:schemeClr>
            </a:glow>
            <a:innerShdw blurRad="57150" dist="38100" dir="14460000">
              <a:srgbClr val="000000">
                <a:alpha val="70000"/>
              </a:srgbClr>
            </a:innerShdw>
            <a:softEdge rad="292100"/>
          </a:effectLst>
          <a:scene3d>
            <a:camera prst="orthographicFront"/>
            <a:lightRig rig="threePt" dir="t"/>
          </a:scene3d>
          <a:sp3d>
            <a:bevelT prst="relaxedInset"/>
            <a:bevelB w="165100" prst="coolSlant"/>
          </a:sp3d>
        </p:spPr>
      </p:pic>
      <p:sp>
        <p:nvSpPr>
          <p:cNvPr id="7" name="Pfeil: nach rechts 6">
            <a:extLst>
              <a:ext uri="{FF2B5EF4-FFF2-40B4-BE49-F238E27FC236}">
                <a16:creationId xmlns:a16="http://schemas.microsoft.com/office/drawing/2014/main" id="{3B7EDA79-319A-40FB-ACBC-AA840109D59C}"/>
              </a:ext>
            </a:extLst>
          </p:cNvPr>
          <p:cNvSpPr/>
          <p:nvPr/>
        </p:nvSpPr>
        <p:spPr>
          <a:xfrm>
            <a:off x="6741290" y="2635750"/>
            <a:ext cx="1796383" cy="740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10AA9248-23F1-4981-AA26-6AA827543E66}"/>
              </a:ext>
            </a:extLst>
          </p:cNvPr>
          <p:cNvSpPr txBox="1"/>
          <p:nvPr/>
        </p:nvSpPr>
        <p:spPr>
          <a:xfrm>
            <a:off x="3264082" y="775260"/>
            <a:ext cx="7161103" cy="400110"/>
          </a:xfrm>
          <a:prstGeom prst="rect">
            <a:avLst/>
          </a:prstGeom>
          <a:noFill/>
        </p:spPr>
        <p:txBody>
          <a:bodyPr wrap="square" rtlCol="0">
            <a:spAutoFit/>
          </a:bodyPr>
          <a:lstStyle/>
          <a:p>
            <a:r>
              <a:rPr lang="en-US" sz="2000" dirty="0"/>
              <a:t>Chuck Norris can divide by zero, but you are not Chuck Norris ! </a:t>
            </a:r>
            <a:r>
              <a:rPr lang="en-US" sz="2000" dirty="0">
                <a:sym typeface="Wingdings" panose="05000000000000000000" pitchFamily="2" charset="2"/>
              </a:rPr>
              <a:t></a:t>
            </a:r>
            <a:endParaRPr lang="en-US" sz="2000" dirty="0"/>
          </a:p>
        </p:txBody>
      </p:sp>
      <p:sp>
        <p:nvSpPr>
          <p:cNvPr id="2" name="Textfeld 1">
            <a:extLst>
              <a:ext uri="{FF2B5EF4-FFF2-40B4-BE49-F238E27FC236}">
                <a16:creationId xmlns:a16="http://schemas.microsoft.com/office/drawing/2014/main" id="{4CF92C83-5DDA-4DA6-8AD2-F564E024201F}"/>
              </a:ext>
            </a:extLst>
          </p:cNvPr>
          <p:cNvSpPr txBox="1"/>
          <p:nvPr/>
        </p:nvSpPr>
        <p:spPr>
          <a:xfrm>
            <a:off x="4367008" y="5079885"/>
            <a:ext cx="5980539" cy="369332"/>
          </a:xfrm>
          <a:prstGeom prst="rect">
            <a:avLst/>
          </a:prstGeom>
          <a:noFill/>
        </p:spPr>
        <p:txBody>
          <a:bodyPr wrap="square" rtlCol="0">
            <a:spAutoFit/>
          </a:bodyPr>
          <a:lstStyle/>
          <a:p>
            <a:r>
              <a:rPr lang="de-DE" dirty="0"/>
              <a:t>Chuck Norris </a:t>
            </a:r>
            <a:r>
              <a:rPr lang="de-DE" dirty="0" err="1"/>
              <a:t>can</a:t>
            </a:r>
            <a:r>
              <a:rPr lang="de-DE" dirty="0"/>
              <a:t> handle Threads </a:t>
            </a:r>
            <a:r>
              <a:rPr lang="de-DE" dirty="0" err="1"/>
              <a:t>without</a:t>
            </a:r>
            <a:r>
              <a:rPr lang="de-DE" dirty="0"/>
              <a:t> a Scheduler …. </a:t>
            </a:r>
            <a:endParaRPr lang="en-US" dirty="0"/>
          </a:p>
        </p:txBody>
      </p:sp>
    </p:spTree>
    <p:extLst>
      <p:ext uri="{BB962C8B-B14F-4D97-AF65-F5344CB8AC3E}">
        <p14:creationId xmlns:p14="http://schemas.microsoft.com/office/powerpoint/2010/main" val="31581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F83D567-C057-4D18-AEC8-775FB066F70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27650" y="0"/>
            <a:ext cx="1536700" cy="6858000"/>
          </a:xfrm>
          <a:prstGeom prst="rect">
            <a:avLst/>
          </a:prstGeom>
        </p:spPr>
      </p:pic>
    </p:spTree>
    <p:extLst>
      <p:ext uri="{BB962C8B-B14F-4D97-AF65-F5344CB8AC3E}">
        <p14:creationId xmlns:p14="http://schemas.microsoft.com/office/powerpoint/2010/main" val="7956923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34B2D5E-A2B4-4F13-8A8A-15C16066AC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57800" y="0"/>
            <a:ext cx="1676400" cy="6858000"/>
          </a:xfrm>
          <a:prstGeom prst="rect">
            <a:avLst/>
          </a:prstGeom>
        </p:spPr>
      </p:pic>
    </p:spTree>
    <p:extLst>
      <p:ext uri="{BB962C8B-B14F-4D97-AF65-F5344CB8AC3E}">
        <p14:creationId xmlns:p14="http://schemas.microsoft.com/office/powerpoint/2010/main" val="75338883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457B609-A416-400C-B074-3B0AE5BB92E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19650" y="0"/>
            <a:ext cx="2552700" cy="6858000"/>
          </a:xfrm>
          <a:prstGeom prst="rect">
            <a:avLst/>
          </a:prstGeom>
        </p:spPr>
      </p:pic>
    </p:spTree>
    <p:extLst>
      <p:ext uri="{BB962C8B-B14F-4D97-AF65-F5344CB8AC3E}">
        <p14:creationId xmlns:p14="http://schemas.microsoft.com/office/powerpoint/2010/main" val="9900929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1EBA9C5-CDD2-4AA9-9010-F74288A5E4E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95800" y="0"/>
            <a:ext cx="3200400" cy="6858000"/>
          </a:xfrm>
          <a:prstGeom prst="rect">
            <a:avLst/>
          </a:prstGeom>
        </p:spPr>
      </p:pic>
    </p:spTree>
    <p:extLst>
      <p:ext uri="{BB962C8B-B14F-4D97-AF65-F5344CB8AC3E}">
        <p14:creationId xmlns:p14="http://schemas.microsoft.com/office/powerpoint/2010/main" val="138249011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FBD9CFD-21FF-4706-99D8-2686FB2AE06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03800" y="0"/>
            <a:ext cx="2184400" cy="6858000"/>
          </a:xfrm>
          <a:prstGeom prst="rect">
            <a:avLst/>
          </a:prstGeom>
        </p:spPr>
      </p:pic>
    </p:spTree>
    <p:extLst>
      <p:ext uri="{BB962C8B-B14F-4D97-AF65-F5344CB8AC3E}">
        <p14:creationId xmlns:p14="http://schemas.microsoft.com/office/powerpoint/2010/main" val="15644651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6952C80-EFDB-47C1-8E9B-ECCFF808687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81350" y="0"/>
            <a:ext cx="5829300" cy="6858000"/>
          </a:xfrm>
          <a:prstGeom prst="rect">
            <a:avLst/>
          </a:prstGeom>
        </p:spPr>
      </p:pic>
    </p:spTree>
    <p:extLst>
      <p:ext uri="{BB962C8B-B14F-4D97-AF65-F5344CB8AC3E}">
        <p14:creationId xmlns:p14="http://schemas.microsoft.com/office/powerpoint/2010/main" val="266604537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BE4365C-AEF3-49E9-9F20-5B17CFAFD62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22750" y="0"/>
            <a:ext cx="3746500" cy="6858000"/>
          </a:xfrm>
          <a:prstGeom prst="rect">
            <a:avLst/>
          </a:prstGeom>
        </p:spPr>
      </p:pic>
    </p:spTree>
    <p:extLst>
      <p:ext uri="{BB962C8B-B14F-4D97-AF65-F5344CB8AC3E}">
        <p14:creationId xmlns:p14="http://schemas.microsoft.com/office/powerpoint/2010/main" val="13244381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47F683C-C213-4572-B1F6-7D40F90BBFC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200" y="0"/>
            <a:ext cx="4165600" cy="6858000"/>
          </a:xfrm>
          <a:prstGeom prst="rect">
            <a:avLst/>
          </a:prstGeom>
        </p:spPr>
      </p:pic>
    </p:spTree>
    <p:extLst>
      <p:ext uri="{BB962C8B-B14F-4D97-AF65-F5344CB8AC3E}">
        <p14:creationId xmlns:p14="http://schemas.microsoft.com/office/powerpoint/2010/main" val="5945717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208D9E0-7E1F-4303-AE82-48A71A3233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70500" y="0"/>
            <a:ext cx="1651000" cy="6858000"/>
          </a:xfrm>
          <a:prstGeom prst="rect">
            <a:avLst/>
          </a:prstGeom>
        </p:spPr>
      </p:pic>
    </p:spTree>
    <p:extLst>
      <p:ext uri="{BB962C8B-B14F-4D97-AF65-F5344CB8AC3E}">
        <p14:creationId xmlns:p14="http://schemas.microsoft.com/office/powerpoint/2010/main" val="392044111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1FC129F-B245-47DA-A8BB-98BBCA9F7DC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740150" y="0"/>
            <a:ext cx="4711700" cy="6858000"/>
          </a:xfrm>
          <a:prstGeom prst="rect">
            <a:avLst/>
          </a:prstGeom>
        </p:spPr>
      </p:pic>
    </p:spTree>
    <p:extLst>
      <p:ext uri="{BB962C8B-B14F-4D97-AF65-F5344CB8AC3E}">
        <p14:creationId xmlns:p14="http://schemas.microsoft.com/office/powerpoint/2010/main" val="20411632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7"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4" name="Rectangle 4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46" name="Group 4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4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8"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SpatialSim.cpp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endParaRPr lang="en-US" sz="2000" dirty="0"/>
          </a:p>
          <a:p>
            <a:pPr algn="l">
              <a:buFont typeface="Arial"/>
              <a:buChar char="•"/>
            </a:pPr>
            <a:r>
              <a:rPr lang="en-US" sz="2000" dirty="0"/>
              <a:t>Lines:</a:t>
            </a:r>
            <a:r>
              <a:rPr lang="en-US" sz="2000" dirty="0">
                <a:solidFill>
                  <a:schemeClr val="accent5">
                    <a:lumMod val="75000"/>
                  </a:schemeClr>
                </a:solidFill>
              </a:rPr>
              <a:t>4661</a:t>
            </a:r>
          </a:p>
          <a:p>
            <a:pPr algn="l">
              <a:buFont typeface="Arial"/>
              <a:buChar char="•"/>
            </a:pPr>
            <a:r>
              <a:rPr lang="en-US" sz="2000" dirty="0"/>
              <a:t>Cyclomatic Complexity:</a:t>
            </a:r>
            <a:r>
              <a:rPr lang="en-US" sz="2000" dirty="0">
                <a:solidFill>
                  <a:schemeClr val="accent5">
                    <a:lumMod val="75000"/>
                  </a:schemeClr>
                </a:solidFill>
              </a:rPr>
              <a:t>1334</a:t>
            </a:r>
          </a:p>
          <a:p>
            <a:pPr algn="l">
              <a:buFont typeface="Arial"/>
              <a:buChar char="•"/>
            </a:pPr>
            <a:r>
              <a:rPr lang="en-US" sz="2000" dirty="0"/>
              <a:t>Decision Density:</a:t>
            </a:r>
            <a:r>
              <a:rPr lang="en-US" sz="2000" dirty="0">
                <a:solidFill>
                  <a:schemeClr val="accent5">
                    <a:lumMod val="75000"/>
                  </a:schemeClr>
                </a:solidFill>
              </a:rPr>
              <a:t>0.29</a:t>
            </a:r>
          </a:p>
          <a:p>
            <a:pPr algn="l">
              <a:buFont typeface="Arial"/>
              <a:buChar char="•"/>
            </a:pPr>
            <a:r>
              <a:rPr lang="en-US" sz="2000" dirty="0"/>
              <a:t>Shapes:</a:t>
            </a:r>
            <a:r>
              <a:rPr lang="en-US" sz="2000" dirty="0">
                <a:solidFill>
                  <a:schemeClr val="accent5">
                    <a:lumMod val="75000"/>
                  </a:schemeClr>
                </a:solidFill>
              </a:rPr>
              <a:t>5953</a:t>
            </a:r>
          </a:p>
          <a:p>
            <a:pPr algn="l">
              <a:buFont typeface="Arial"/>
              <a:buChar char="•"/>
            </a:pPr>
            <a:r>
              <a:rPr lang="en-US" sz="2000" dirty="0"/>
              <a:t>Links:</a:t>
            </a:r>
            <a:r>
              <a:rPr lang="en-US" sz="2000" dirty="0">
                <a:solidFill>
                  <a:schemeClr val="accent5">
                    <a:lumMod val="75000"/>
                  </a:schemeClr>
                </a:solidFill>
              </a:rPr>
              <a:t>7194</a:t>
            </a:r>
          </a:p>
          <a:p>
            <a:pPr algn="l">
              <a:buFont typeface="Arial"/>
              <a:buChar char="•"/>
            </a:pPr>
            <a:endParaRPr lang="en-US" sz="2000" dirty="0"/>
          </a:p>
        </p:txBody>
      </p:sp>
    </p:spTree>
    <p:extLst>
      <p:ext uri="{BB962C8B-B14F-4D97-AF65-F5344CB8AC3E}">
        <p14:creationId xmlns:p14="http://schemas.microsoft.com/office/powerpoint/2010/main" val="56530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246B53C-4250-416F-AA81-2E5F9C10211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6450" y="0"/>
            <a:ext cx="2959100" cy="6858000"/>
          </a:xfrm>
          <a:prstGeom prst="rect">
            <a:avLst/>
          </a:prstGeom>
        </p:spPr>
      </p:pic>
    </p:spTree>
    <p:extLst>
      <p:ext uri="{BB962C8B-B14F-4D97-AF65-F5344CB8AC3E}">
        <p14:creationId xmlns:p14="http://schemas.microsoft.com/office/powerpoint/2010/main" val="407939960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14285E-1294-4605-B0D7-1EDF060BC0D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43550" y="0"/>
            <a:ext cx="1104900" cy="6858000"/>
          </a:xfrm>
          <a:prstGeom prst="rect">
            <a:avLst/>
          </a:prstGeom>
        </p:spPr>
      </p:pic>
    </p:spTree>
    <p:extLst>
      <p:ext uri="{BB962C8B-B14F-4D97-AF65-F5344CB8AC3E}">
        <p14:creationId xmlns:p14="http://schemas.microsoft.com/office/powerpoint/2010/main" val="64191888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3594AB-1341-4609-B8FA-22B23DA6C51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429250" y="0"/>
            <a:ext cx="1333500" cy="6858000"/>
          </a:xfrm>
          <a:prstGeom prst="rect">
            <a:avLst/>
          </a:prstGeom>
        </p:spPr>
      </p:pic>
    </p:spTree>
    <p:extLst>
      <p:ext uri="{BB962C8B-B14F-4D97-AF65-F5344CB8AC3E}">
        <p14:creationId xmlns:p14="http://schemas.microsoft.com/office/powerpoint/2010/main" val="189421693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44B1D71-195E-4B91-B92B-9777D4FE7F8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70450" y="1930400"/>
            <a:ext cx="2451100" cy="2997200"/>
          </a:xfrm>
          <a:prstGeom prst="rect">
            <a:avLst/>
          </a:prstGeom>
        </p:spPr>
      </p:pic>
    </p:spTree>
    <p:extLst>
      <p:ext uri="{BB962C8B-B14F-4D97-AF65-F5344CB8AC3E}">
        <p14:creationId xmlns:p14="http://schemas.microsoft.com/office/powerpoint/2010/main" val="327770737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3765A21-87AF-4D63-AB84-AD599CA2268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26100" y="2571750"/>
            <a:ext cx="939800" cy="1714500"/>
          </a:xfrm>
          <a:prstGeom prst="rect">
            <a:avLst/>
          </a:prstGeom>
        </p:spPr>
      </p:pic>
    </p:spTree>
    <p:extLst>
      <p:ext uri="{BB962C8B-B14F-4D97-AF65-F5344CB8AC3E}">
        <p14:creationId xmlns:p14="http://schemas.microsoft.com/office/powerpoint/2010/main" val="29298381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F368DC6-8452-4B1B-8B3A-9C286E7E9F8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16500" y="0"/>
            <a:ext cx="2159000" cy="6858000"/>
          </a:xfrm>
          <a:prstGeom prst="rect">
            <a:avLst/>
          </a:prstGeom>
        </p:spPr>
      </p:pic>
    </p:spTree>
    <p:extLst>
      <p:ext uri="{BB962C8B-B14F-4D97-AF65-F5344CB8AC3E}">
        <p14:creationId xmlns:p14="http://schemas.microsoft.com/office/powerpoint/2010/main" val="333806930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E9D910-DBBB-4B87-8EBF-F14BD3FFEEE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86350" y="0"/>
            <a:ext cx="2019300" cy="6858000"/>
          </a:xfrm>
          <a:prstGeom prst="rect">
            <a:avLst/>
          </a:prstGeom>
        </p:spPr>
      </p:pic>
    </p:spTree>
    <p:extLst>
      <p:ext uri="{BB962C8B-B14F-4D97-AF65-F5344CB8AC3E}">
        <p14:creationId xmlns:p14="http://schemas.microsoft.com/office/powerpoint/2010/main" val="4877728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A06A5D5-F5D4-4F14-B640-4B326B0AEF8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835650" y="2571750"/>
            <a:ext cx="520700" cy="1714500"/>
          </a:xfrm>
          <a:prstGeom prst="rect">
            <a:avLst/>
          </a:prstGeom>
        </p:spPr>
      </p:pic>
    </p:spTree>
    <p:extLst>
      <p:ext uri="{BB962C8B-B14F-4D97-AF65-F5344CB8AC3E}">
        <p14:creationId xmlns:p14="http://schemas.microsoft.com/office/powerpoint/2010/main" val="389566693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4B52660-5308-4588-BDE3-D40D3B365BC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613150" y="952500"/>
            <a:ext cx="4965700" cy="4953000"/>
          </a:xfrm>
          <a:prstGeom prst="rect">
            <a:avLst/>
          </a:prstGeom>
        </p:spPr>
      </p:pic>
    </p:spTree>
    <p:extLst>
      <p:ext uri="{BB962C8B-B14F-4D97-AF65-F5344CB8AC3E}">
        <p14:creationId xmlns:p14="http://schemas.microsoft.com/office/powerpoint/2010/main" val="379253119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D46E636-6DBA-4686-8370-63B5C3D15F0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8950" y="965200"/>
            <a:ext cx="3594100" cy="4927600"/>
          </a:xfrm>
          <a:prstGeom prst="rect">
            <a:avLst/>
          </a:prstGeom>
        </p:spPr>
      </p:pic>
    </p:spTree>
    <p:extLst>
      <p:ext uri="{BB962C8B-B14F-4D97-AF65-F5344CB8AC3E}">
        <p14:creationId xmlns:p14="http://schemas.microsoft.com/office/powerpoint/2010/main" val="35898211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A8CE259-944D-47B6-9B47-67907230B4E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91050" y="0"/>
            <a:ext cx="3009900" cy="6858000"/>
          </a:xfrm>
          <a:prstGeom prst="rect">
            <a:avLst/>
          </a:prstGeom>
        </p:spPr>
      </p:pic>
    </p:spTree>
    <p:extLst>
      <p:ext uri="{BB962C8B-B14F-4D97-AF65-F5344CB8AC3E}">
        <p14:creationId xmlns:p14="http://schemas.microsoft.com/office/powerpoint/2010/main" val="127825841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391A63-4C3B-465E-928B-762D438A31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9200" y="0"/>
            <a:ext cx="2133600" cy="6858000"/>
          </a:xfrm>
          <a:prstGeom prst="rect">
            <a:avLst/>
          </a:prstGeom>
        </p:spPr>
      </p:pic>
    </p:spTree>
    <p:extLst>
      <p:ext uri="{BB962C8B-B14F-4D97-AF65-F5344CB8AC3E}">
        <p14:creationId xmlns:p14="http://schemas.microsoft.com/office/powerpoint/2010/main" val="316283821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CA36E-4E51-43D6-8191-C78784B2D50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22800" y="920750"/>
            <a:ext cx="2946400" cy="5016500"/>
          </a:xfrm>
          <a:prstGeom prst="rect">
            <a:avLst/>
          </a:prstGeom>
        </p:spPr>
      </p:pic>
    </p:spTree>
    <p:extLst>
      <p:ext uri="{BB962C8B-B14F-4D97-AF65-F5344CB8AC3E}">
        <p14:creationId xmlns:p14="http://schemas.microsoft.com/office/powerpoint/2010/main" val="411367214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E1D618-6EBF-4671-9AF8-E9A84C64E88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49800" y="0"/>
            <a:ext cx="2692400" cy="6858000"/>
          </a:xfrm>
          <a:prstGeom prst="rect">
            <a:avLst/>
          </a:prstGeom>
        </p:spPr>
      </p:pic>
    </p:spTree>
    <p:extLst>
      <p:ext uri="{BB962C8B-B14F-4D97-AF65-F5344CB8AC3E}">
        <p14:creationId xmlns:p14="http://schemas.microsoft.com/office/powerpoint/2010/main" val="243229955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93C48C5-F55B-44BC-A225-82307C2667E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422900" y="0"/>
            <a:ext cx="1346200" cy="6858000"/>
          </a:xfrm>
          <a:prstGeom prst="rect">
            <a:avLst/>
          </a:prstGeom>
        </p:spPr>
      </p:pic>
    </p:spTree>
    <p:extLst>
      <p:ext uri="{BB962C8B-B14F-4D97-AF65-F5344CB8AC3E}">
        <p14:creationId xmlns:p14="http://schemas.microsoft.com/office/powerpoint/2010/main" val="131355976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E4D0777-9ACC-4474-8FB3-84B720F2E14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49800" y="0"/>
            <a:ext cx="2692400" cy="6858000"/>
          </a:xfrm>
          <a:prstGeom prst="rect">
            <a:avLst/>
          </a:prstGeom>
        </p:spPr>
      </p:pic>
    </p:spTree>
    <p:extLst>
      <p:ext uri="{BB962C8B-B14F-4D97-AF65-F5344CB8AC3E}">
        <p14:creationId xmlns:p14="http://schemas.microsoft.com/office/powerpoint/2010/main" val="2602492952"/>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7B2CDFA-8755-4C7D-B582-3BB12451BCC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270250" y="0"/>
            <a:ext cx="5651500" cy="6858000"/>
          </a:xfrm>
          <a:prstGeom prst="rect">
            <a:avLst/>
          </a:prstGeom>
        </p:spPr>
      </p:pic>
    </p:spTree>
    <p:extLst>
      <p:ext uri="{BB962C8B-B14F-4D97-AF65-F5344CB8AC3E}">
        <p14:creationId xmlns:p14="http://schemas.microsoft.com/office/powerpoint/2010/main" val="333104527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C130091-945B-4EBC-8AB1-62D7E48B3CC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05300" y="425450"/>
            <a:ext cx="3581400" cy="6007100"/>
          </a:xfrm>
          <a:prstGeom prst="rect">
            <a:avLst/>
          </a:prstGeom>
        </p:spPr>
      </p:pic>
    </p:spTree>
    <p:extLst>
      <p:ext uri="{BB962C8B-B14F-4D97-AF65-F5344CB8AC3E}">
        <p14:creationId xmlns:p14="http://schemas.microsoft.com/office/powerpoint/2010/main" val="58512934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1067DC0-F1AD-41E9-B485-FFE5FC68302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99000" y="0"/>
            <a:ext cx="2794000" cy="6858000"/>
          </a:xfrm>
          <a:prstGeom prst="rect">
            <a:avLst/>
          </a:prstGeom>
        </p:spPr>
      </p:pic>
    </p:spTree>
    <p:extLst>
      <p:ext uri="{BB962C8B-B14F-4D97-AF65-F5344CB8AC3E}">
        <p14:creationId xmlns:p14="http://schemas.microsoft.com/office/powerpoint/2010/main" val="224829112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88EDB-CCE6-46C9-9E71-4195F8A0481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45050" y="2063750"/>
            <a:ext cx="2501900" cy="2730500"/>
          </a:xfrm>
          <a:prstGeom prst="rect">
            <a:avLst/>
          </a:prstGeom>
        </p:spPr>
      </p:pic>
    </p:spTree>
    <p:extLst>
      <p:ext uri="{BB962C8B-B14F-4D97-AF65-F5344CB8AC3E}">
        <p14:creationId xmlns:p14="http://schemas.microsoft.com/office/powerpoint/2010/main" val="16640994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F34AEA-E71C-437B-B5D1-E9FE0DDDC8A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81600" y="0"/>
            <a:ext cx="1828800" cy="6858000"/>
          </a:xfrm>
          <a:prstGeom prst="rect">
            <a:avLst/>
          </a:prstGeom>
        </p:spPr>
      </p:pic>
    </p:spTree>
    <p:extLst>
      <p:ext uri="{BB962C8B-B14F-4D97-AF65-F5344CB8AC3E}">
        <p14:creationId xmlns:p14="http://schemas.microsoft.com/office/powerpoint/2010/main" val="155330937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013780-1AE3-4B72-B3EF-EAE682F52C4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29150" y="0"/>
            <a:ext cx="2933700" cy="6858000"/>
          </a:xfrm>
          <a:prstGeom prst="rect">
            <a:avLst/>
          </a:prstGeom>
        </p:spPr>
      </p:pic>
    </p:spTree>
    <p:extLst>
      <p:ext uri="{BB962C8B-B14F-4D97-AF65-F5344CB8AC3E}">
        <p14:creationId xmlns:p14="http://schemas.microsoft.com/office/powerpoint/2010/main" val="208294698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28D758F-E382-4CA9-9B16-9EDD012505C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22750" y="0"/>
            <a:ext cx="3746500" cy="6858000"/>
          </a:xfrm>
          <a:prstGeom prst="rect">
            <a:avLst/>
          </a:prstGeom>
        </p:spPr>
      </p:pic>
    </p:spTree>
    <p:extLst>
      <p:ext uri="{BB962C8B-B14F-4D97-AF65-F5344CB8AC3E}">
        <p14:creationId xmlns:p14="http://schemas.microsoft.com/office/powerpoint/2010/main" val="168872606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E848B89-AF6A-4B62-8B9B-02C1A1D53EE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75250" y="0"/>
            <a:ext cx="1841500" cy="6858000"/>
          </a:xfrm>
          <a:prstGeom prst="rect">
            <a:avLst/>
          </a:prstGeom>
        </p:spPr>
      </p:pic>
    </p:spTree>
    <p:extLst>
      <p:ext uri="{BB962C8B-B14F-4D97-AF65-F5344CB8AC3E}">
        <p14:creationId xmlns:p14="http://schemas.microsoft.com/office/powerpoint/2010/main" val="292490689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95E9B69-EAD9-4F01-AB3E-3012B885A8A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94200" y="812800"/>
            <a:ext cx="3403600" cy="5232400"/>
          </a:xfrm>
          <a:prstGeom prst="rect">
            <a:avLst/>
          </a:prstGeom>
        </p:spPr>
      </p:pic>
    </p:spTree>
    <p:extLst>
      <p:ext uri="{BB962C8B-B14F-4D97-AF65-F5344CB8AC3E}">
        <p14:creationId xmlns:p14="http://schemas.microsoft.com/office/powerpoint/2010/main" val="260816211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56F541B-A5C0-442A-830C-B5D924346A6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06950" y="533400"/>
            <a:ext cx="2578100" cy="5791200"/>
          </a:xfrm>
          <a:prstGeom prst="rect">
            <a:avLst/>
          </a:prstGeom>
        </p:spPr>
      </p:pic>
    </p:spTree>
    <p:extLst>
      <p:ext uri="{BB962C8B-B14F-4D97-AF65-F5344CB8AC3E}">
        <p14:creationId xmlns:p14="http://schemas.microsoft.com/office/powerpoint/2010/main" val="85117268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4AB9EE3-620D-42AD-B801-503B199A81E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87850" y="558800"/>
            <a:ext cx="3416300" cy="5740400"/>
          </a:xfrm>
          <a:prstGeom prst="rect">
            <a:avLst/>
          </a:prstGeom>
        </p:spPr>
      </p:pic>
    </p:spTree>
    <p:extLst>
      <p:ext uri="{BB962C8B-B14F-4D97-AF65-F5344CB8AC3E}">
        <p14:creationId xmlns:p14="http://schemas.microsoft.com/office/powerpoint/2010/main" val="290974212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9CA1A-0F28-4EA2-9055-BBE3AA2E99F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43300" y="0"/>
            <a:ext cx="5105400" cy="6858000"/>
          </a:xfrm>
          <a:prstGeom prst="rect">
            <a:avLst/>
          </a:prstGeom>
        </p:spPr>
      </p:pic>
    </p:spTree>
    <p:extLst>
      <p:ext uri="{BB962C8B-B14F-4D97-AF65-F5344CB8AC3E}">
        <p14:creationId xmlns:p14="http://schemas.microsoft.com/office/powerpoint/2010/main" val="795704063"/>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Sweep.cpp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1566</a:t>
            </a:r>
          </a:p>
          <a:p>
            <a:pPr algn="l">
              <a:buFont typeface="Arial"/>
              <a:buChar char="•"/>
            </a:pPr>
            <a:r>
              <a:rPr lang="en-US" sz="2000" dirty="0"/>
              <a:t>Cyclomatic Complexity:</a:t>
            </a:r>
            <a:r>
              <a:rPr lang="en-US" sz="2000" dirty="0">
                <a:solidFill>
                  <a:schemeClr val="accent5">
                    <a:lumMod val="75000"/>
                  </a:schemeClr>
                </a:solidFill>
              </a:rPr>
              <a:t>321</a:t>
            </a:r>
          </a:p>
          <a:p>
            <a:pPr algn="l">
              <a:buFont typeface="Arial"/>
              <a:buChar char="•"/>
            </a:pPr>
            <a:r>
              <a:rPr lang="en-US" sz="2000" dirty="0"/>
              <a:t>Decision Density:</a:t>
            </a:r>
            <a:r>
              <a:rPr lang="en-US" sz="2000" dirty="0">
                <a:solidFill>
                  <a:schemeClr val="accent5">
                    <a:lumMod val="75000"/>
                  </a:schemeClr>
                </a:solidFill>
              </a:rPr>
              <a:t>0.20</a:t>
            </a:r>
          </a:p>
          <a:p>
            <a:pPr algn="l">
              <a:buFont typeface="Arial"/>
              <a:buChar char="•"/>
            </a:pPr>
            <a:r>
              <a:rPr lang="en-US" sz="2000" dirty="0"/>
              <a:t>Shapes:</a:t>
            </a:r>
            <a:r>
              <a:rPr lang="en-US" sz="2000" dirty="0">
                <a:solidFill>
                  <a:schemeClr val="accent5">
                    <a:lumMod val="75000"/>
                  </a:schemeClr>
                </a:solidFill>
              </a:rPr>
              <a:t>1480</a:t>
            </a:r>
          </a:p>
          <a:p>
            <a:pPr algn="l">
              <a:buFont typeface="Arial"/>
              <a:buChar char="•"/>
            </a:pPr>
            <a:r>
              <a:rPr lang="en-US" sz="2000" dirty="0"/>
              <a:t>Links:</a:t>
            </a:r>
            <a:r>
              <a:rPr lang="en-US" sz="2000" dirty="0">
                <a:solidFill>
                  <a:schemeClr val="accent5">
                    <a:lumMod val="75000"/>
                  </a:schemeClr>
                </a:solidFill>
              </a:rPr>
              <a:t>1770</a:t>
            </a:r>
          </a:p>
        </p:txBody>
      </p:sp>
    </p:spTree>
    <p:extLst>
      <p:ext uri="{BB962C8B-B14F-4D97-AF65-F5344CB8AC3E}">
        <p14:creationId xmlns:p14="http://schemas.microsoft.com/office/powerpoint/2010/main" val="134726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7BDAABE-BE3B-4096-BD48-0AA6FE054F4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03700" y="0"/>
            <a:ext cx="3784600" cy="6858000"/>
          </a:xfrm>
          <a:prstGeom prst="rect">
            <a:avLst/>
          </a:prstGeom>
        </p:spPr>
      </p:pic>
    </p:spTree>
    <p:extLst>
      <p:ext uri="{BB962C8B-B14F-4D97-AF65-F5344CB8AC3E}">
        <p14:creationId xmlns:p14="http://schemas.microsoft.com/office/powerpoint/2010/main" val="290014284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0DB933E-3E14-4091-89D8-22060E5006F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233928799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7295D42-E7D0-49B8-87BE-CC92529C9CF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26000" y="0"/>
            <a:ext cx="2540000" cy="6858000"/>
          </a:xfrm>
          <a:prstGeom prst="rect">
            <a:avLst/>
          </a:prstGeom>
        </p:spPr>
      </p:pic>
    </p:spTree>
    <p:extLst>
      <p:ext uri="{BB962C8B-B14F-4D97-AF65-F5344CB8AC3E}">
        <p14:creationId xmlns:p14="http://schemas.microsoft.com/office/powerpoint/2010/main" val="7243662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9591594-BA41-4C24-8796-D0C69BED551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38700" y="0"/>
            <a:ext cx="2514600" cy="6858000"/>
          </a:xfrm>
          <a:prstGeom prst="rect">
            <a:avLst/>
          </a:prstGeom>
        </p:spPr>
      </p:pic>
    </p:spTree>
    <p:extLst>
      <p:ext uri="{BB962C8B-B14F-4D97-AF65-F5344CB8AC3E}">
        <p14:creationId xmlns:p14="http://schemas.microsoft.com/office/powerpoint/2010/main" val="99439107"/>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4F8E263-6C46-4B98-977D-038FE2D9E1B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1850" y="0"/>
            <a:ext cx="2908300" cy="6858000"/>
          </a:xfrm>
          <a:prstGeom prst="rect">
            <a:avLst/>
          </a:prstGeom>
        </p:spPr>
      </p:pic>
    </p:spTree>
    <p:extLst>
      <p:ext uri="{BB962C8B-B14F-4D97-AF65-F5344CB8AC3E}">
        <p14:creationId xmlns:p14="http://schemas.microsoft.com/office/powerpoint/2010/main" val="634871591"/>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7A20CAE-C0E8-4110-A5CE-BF6A451EE6E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54550" y="0"/>
            <a:ext cx="2882900" cy="6858000"/>
          </a:xfrm>
          <a:prstGeom prst="rect">
            <a:avLst/>
          </a:prstGeom>
        </p:spPr>
      </p:pic>
    </p:spTree>
    <p:extLst>
      <p:ext uri="{BB962C8B-B14F-4D97-AF65-F5344CB8AC3E}">
        <p14:creationId xmlns:p14="http://schemas.microsoft.com/office/powerpoint/2010/main" val="211033736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9C7A455-DCF9-4644-807E-49CF638FBD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73550" y="0"/>
            <a:ext cx="3644900" cy="6858000"/>
          </a:xfrm>
          <a:prstGeom prst="rect">
            <a:avLst/>
          </a:prstGeom>
        </p:spPr>
      </p:pic>
    </p:spTree>
    <p:extLst>
      <p:ext uri="{BB962C8B-B14F-4D97-AF65-F5344CB8AC3E}">
        <p14:creationId xmlns:p14="http://schemas.microsoft.com/office/powerpoint/2010/main" val="2003586327"/>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C763D2-CC3E-4B03-825F-6B1162C5173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33950" y="0"/>
            <a:ext cx="2324100" cy="6858000"/>
          </a:xfrm>
          <a:prstGeom prst="rect">
            <a:avLst/>
          </a:prstGeom>
        </p:spPr>
      </p:pic>
    </p:spTree>
    <p:extLst>
      <p:ext uri="{BB962C8B-B14F-4D97-AF65-F5344CB8AC3E}">
        <p14:creationId xmlns:p14="http://schemas.microsoft.com/office/powerpoint/2010/main" val="4067654331"/>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9B5AAE2-EA07-420D-AD13-38915073DFC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45050" y="0"/>
            <a:ext cx="2501900" cy="6858000"/>
          </a:xfrm>
          <a:prstGeom prst="rect">
            <a:avLst/>
          </a:prstGeom>
        </p:spPr>
      </p:pic>
    </p:spTree>
    <p:extLst>
      <p:ext uri="{BB962C8B-B14F-4D97-AF65-F5344CB8AC3E}">
        <p14:creationId xmlns:p14="http://schemas.microsoft.com/office/powerpoint/2010/main" val="690372556"/>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9030CA-76FC-4461-A016-B1508F7983B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975100" y="0"/>
            <a:ext cx="4241800" cy="6858000"/>
          </a:xfrm>
          <a:prstGeom prst="rect">
            <a:avLst/>
          </a:prstGeom>
        </p:spPr>
      </p:pic>
    </p:spTree>
    <p:extLst>
      <p:ext uri="{BB962C8B-B14F-4D97-AF65-F5344CB8AC3E}">
        <p14:creationId xmlns:p14="http://schemas.microsoft.com/office/powerpoint/2010/main" val="2209132232"/>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55669C9-CE19-42F7-9ED0-B8E42169CE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022850" y="0"/>
            <a:ext cx="2146300" cy="6858000"/>
          </a:xfrm>
          <a:prstGeom prst="rect">
            <a:avLst/>
          </a:prstGeom>
        </p:spPr>
      </p:pic>
    </p:spTree>
    <p:extLst>
      <p:ext uri="{BB962C8B-B14F-4D97-AF65-F5344CB8AC3E}">
        <p14:creationId xmlns:p14="http://schemas.microsoft.com/office/powerpoint/2010/main" val="23271702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8E643C-BFF3-4FBB-A605-70FE94475E0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43500" y="0"/>
            <a:ext cx="1905000" cy="6858000"/>
          </a:xfrm>
          <a:prstGeom prst="rect">
            <a:avLst/>
          </a:prstGeom>
        </p:spPr>
      </p:pic>
    </p:spTree>
    <p:extLst>
      <p:ext uri="{BB962C8B-B14F-4D97-AF65-F5344CB8AC3E}">
        <p14:creationId xmlns:p14="http://schemas.microsoft.com/office/powerpoint/2010/main" val="42251405"/>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13DC351-A4D0-4B14-A556-D15FC15CDC3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02250" y="0"/>
            <a:ext cx="1587500" cy="6858000"/>
          </a:xfrm>
          <a:prstGeom prst="rect">
            <a:avLst/>
          </a:prstGeom>
        </p:spPr>
      </p:pic>
    </p:spTree>
    <p:extLst>
      <p:ext uri="{BB962C8B-B14F-4D97-AF65-F5344CB8AC3E}">
        <p14:creationId xmlns:p14="http://schemas.microsoft.com/office/powerpoint/2010/main" val="896839512"/>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78AA6F6-8418-426B-97EA-D661978C93F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27600" y="1797050"/>
            <a:ext cx="2336800" cy="3263900"/>
          </a:xfrm>
          <a:prstGeom prst="rect">
            <a:avLst/>
          </a:prstGeom>
        </p:spPr>
      </p:pic>
    </p:spTree>
    <p:extLst>
      <p:ext uri="{BB962C8B-B14F-4D97-AF65-F5344CB8AC3E}">
        <p14:creationId xmlns:p14="http://schemas.microsoft.com/office/powerpoint/2010/main" val="31374917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6AC5E50-429D-42C0-895A-A00A61A38C2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48200" y="0"/>
            <a:ext cx="2895600" cy="6858000"/>
          </a:xfrm>
          <a:prstGeom prst="rect">
            <a:avLst/>
          </a:prstGeom>
        </p:spPr>
      </p:pic>
    </p:spTree>
    <p:extLst>
      <p:ext uri="{BB962C8B-B14F-4D97-AF65-F5344CB8AC3E}">
        <p14:creationId xmlns:p14="http://schemas.microsoft.com/office/powerpoint/2010/main" val="3740394733"/>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B4B5525-0C53-418B-B0A8-5EFF8A64488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00650" y="1587500"/>
            <a:ext cx="1790700" cy="3683000"/>
          </a:xfrm>
          <a:prstGeom prst="rect">
            <a:avLst/>
          </a:prstGeom>
        </p:spPr>
      </p:pic>
    </p:spTree>
    <p:extLst>
      <p:ext uri="{BB962C8B-B14F-4D97-AF65-F5344CB8AC3E}">
        <p14:creationId xmlns:p14="http://schemas.microsoft.com/office/powerpoint/2010/main" val="2293951345"/>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923AF31-45D5-48CF-935D-982DFABDCE5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591050" y="0"/>
            <a:ext cx="3009900" cy="6858000"/>
          </a:xfrm>
          <a:prstGeom prst="rect">
            <a:avLst/>
          </a:prstGeom>
        </p:spPr>
      </p:pic>
    </p:spTree>
    <p:extLst>
      <p:ext uri="{BB962C8B-B14F-4D97-AF65-F5344CB8AC3E}">
        <p14:creationId xmlns:p14="http://schemas.microsoft.com/office/powerpoint/2010/main" val="66045126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E65122-640E-4268-A0F2-8D155EC80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00225BD-5488-44DE-B0C3-B5186DC78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46E7B92E-FB6D-4765-A540-82AAD758D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CEB21F2F-3090-404A-BE01-409CE8C9A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54188E7-A3D5-4449-B420-F1B631A0A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EC9DADB9-54AA-433B-BA7D-D9BF671AC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758D25BD-1F46-48AC-AEF0-E028E9A6E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6FB5B33-3A67-4A43-859E-DB5E939B719F}"/>
              </a:ext>
            </a:extLst>
          </p:cNvPr>
          <p:cNvPicPr>
            <a:picLocks noChangeAspect="1"/>
          </p:cNvPicPr>
          <p:nvPr/>
        </p:nvPicPr>
        <p:blipFill rotWithShape="1">
          <a:blip r:embed="rId3">
            <a:extLst>
              <a:ext uri="{28A0092B-C50C-407E-A947-70E740481C1C}">
                <a14:useLocalDpi xmlns:a14="http://schemas.microsoft.com/office/drawing/2010/main" val="0"/>
              </a:ext>
            </a:extLst>
          </a:blip>
          <a:srcRect l="10360" r="1217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1" name="Group 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el 1">
            <a:extLst>
              <a:ext uri="{FF2B5EF4-FFF2-40B4-BE49-F238E27FC236}">
                <a16:creationId xmlns:a16="http://schemas.microsoft.com/office/drawing/2014/main" id="{FF4FACF4-3F67-45C2-9194-658B15B7115B}"/>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sz="4000" dirty="0">
                <a:solidFill>
                  <a:schemeClr val="accent1">
                    <a:lumMod val="75000"/>
                  </a:schemeClr>
                </a:solidFill>
              </a:rPr>
              <a:t>    Update.cpp</a:t>
            </a:r>
          </a:p>
        </p:txBody>
      </p:sp>
      <p:sp>
        <p:nvSpPr>
          <p:cNvPr id="4" name="Textplatzhalter 3">
            <a:extLst>
              <a:ext uri="{FF2B5EF4-FFF2-40B4-BE49-F238E27FC236}">
                <a16:creationId xmlns:a16="http://schemas.microsoft.com/office/drawing/2014/main" id="{D67496CA-3437-410B-9272-3859109714E7}"/>
              </a:ext>
            </a:extLst>
          </p:cNvPr>
          <p:cNvSpPr>
            <a:spLocks noGrp="1"/>
          </p:cNvSpPr>
          <p:nvPr>
            <p:ph type="body" sz="half" idx="2"/>
          </p:nvPr>
        </p:nvSpPr>
        <p:spPr>
          <a:xfrm>
            <a:off x="643468" y="2666999"/>
            <a:ext cx="5260680" cy="3124201"/>
          </a:xfrm>
        </p:spPr>
        <p:txBody>
          <a:bodyPr vert="horz" lIns="91440" tIns="45720" rIns="91440" bIns="45720" rtlCol="0" anchor="ctr">
            <a:normAutofit/>
          </a:bodyPr>
          <a:lstStyle/>
          <a:p>
            <a:pPr algn="l">
              <a:buFont typeface="Arial"/>
              <a:buChar char="•"/>
            </a:pPr>
            <a:endParaRPr lang="en-US" sz="2000" dirty="0"/>
          </a:p>
          <a:p>
            <a:pPr algn="l">
              <a:buFont typeface="Arial"/>
              <a:buChar char="•"/>
            </a:pPr>
            <a:r>
              <a:rPr lang="en-US" sz="2000" dirty="0"/>
              <a:t>Lines:</a:t>
            </a:r>
            <a:r>
              <a:rPr lang="en-US" sz="2000" dirty="0">
                <a:solidFill>
                  <a:schemeClr val="accent5">
                    <a:lumMod val="75000"/>
                  </a:schemeClr>
                </a:solidFill>
              </a:rPr>
              <a:t>1283</a:t>
            </a:r>
          </a:p>
          <a:p>
            <a:pPr algn="l">
              <a:buFont typeface="Arial"/>
              <a:buChar char="•"/>
            </a:pPr>
            <a:r>
              <a:rPr lang="en-US" sz="2000" dirty="0"/>
              <a:t>Cyclomatic Complexity:</a:t>
            </a:r>
            <a:r>
              <a:rPr lang="en-US" sz="2000" dirty="0">
                <a:solidFill>
                  <a:schemeClr val="accent5">
                    <a:lumMod val="75000"/>
                  </a:schemeClr>
                </a:solidFill>
              </a:rPr>
              <a:t>258</a:t>
            </a:r>
          </a:p>
          <a:p>
            <a:pPr algn="l">
              <a:buFont typeface="Arial"/>
              <a:buChar char="•"/>
            </a:pPr>
            <a:r>
              <a:rPr lang="en-US" sz="2000" dirty="0"/>
              <a:t>Decision Density:</a:t>
            </a:r>
            <a:r>
              <a:rPr lang="en-US" sz="2000" dirty="0">
                <a:solidFill>
                  <a:schemeClr val="accent5">
                    <a:lumMod val="75000"/>
                  </a:schemeClr>
                </a:solidFill>
              </a:rPr>
              <a:t>0.20</a:t>
            </a:r>
          </a:p>
          <a:p>
            <a:pPr algn="l">
              <a:buFont typeface="Arial"/>
              <a:buChar char="•"/>
            </a:pPr>
            <a:r>
              <a:rPr lang="en-US" sz="2000" dirty="0"/>
              <a:t>Shapes:</a:t>
            </a:r>
            <a:r>
              <a:rPr lang="en-US" sz="2000" dirty="0">
                <a:solidFill>
                  <a:schemeClr val="accent5">
                    <a:lumMod val="75000"/>
                  </a:schemeClr>
                </a:solidFill>
              </a:rPr>
              <a:t>1231</a:t>
            </a:r>
          </a:p>
          <a:p>
            <a:pPr algn="l">
              <a:buFont typeface="Arial"/>
              <a:buChar char="•"/>
            </a:pPr>
            <a:r>
              <a:rPr lang="en-US" sz="2000" dirty="0"/>
              <a:t>Links:</a:t>
            </a:r>
            <a:r>
              <a:rPr lang="en-US" sz="2000" dirty="0">
                <a:solidFill>
                  <a:schemeClr val="accent5">
                    <a:lumMod val="75000"/>
                  </a:schemeClr>
                </a:solidFill>
              </a:rPr>
              <a:t>1462</a:t>
            </a:r>
          </a:p>
          <a:p>
            <a:pPr algn="l">
              <a:buFont typeface="Arial"/>
              <a:buChar char="•"/>
            </a:pPr>
            <a:endParaRPr lang="en-US" sz="2000" dirty="0"/>
          </a:p>
        </p:txBody>
      </p:sp>
    </p:spTree>
    <p:extLst>
      <p:ext uri="{BB962C8B-B14F-4D97-AF65-F5344CB8AC3E}">
        <p14:creationId xmlns:p14="http://schemas.microsoft.com/office/powerpoint/2010/main" val="130708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A765D8C-75DE-463C-91C3-9562745347F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83050" y="2235200"/>
            <a:ext cx="4025900" cy="2387600"/>
          </a:xfrm>
          <a:prstGeom prst="rect">
            <a:avLst/>
          </a:prstGeom>
        </p:spPr>
      </p:pic>
    </p:spTree>
    <p:extLst>
      <p:ext uri="{BB962C8B-B14F-4D97-AF65-F5344CB8AC3E}">
        <p14:creationId xmlns:p14="http://schemas.microsoft.com/office/powerpoint/2010/main" val="269752365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C7C4D4-4D37-4878-8680-B914720D26B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19650" y="0"/>
            <a:ext cx="2552700" cy="6858000"/>
          </a:xfrm>
          <a:prstGeom prst="rect">
            <a:avLst/>
          </a:prstGeom>
        </p:spPr>
      </p:pic>
    </p:spTree>
    <p:extLst>
      <p:ext uri="{BB962C8B-B14F-4D97-AF65-F5344CB8AC3E}">
        <p14:creationId xmlns:p14="http://schemas.microsoft.com/office/powerpoint/2010/main" val="779538099"/>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7C8B47E-1466-44B7-B199-BA04967E8A1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68900" y="0"/>
            <a:ext cx="1854200" cy="6858000"/>
          </a:xfrm>
          <a:prstGeom prst="rect">
            <a:avLst/>
          </a:prstGeom>
        </p:spPr>
      </p:pic>
    </p:spTree>
    <p:extLst>
      <p:ext uri="{BB962C8B-B14F-4D97-AF65-F5344CB8AC3E}">
        <p14:creationId xmlns:p14="http://schemas.microsoft.com/office/powerpoint/2010/main" val="24730332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55DF522-B80D-420E-8517-F8309F38831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03700" y="0"/>
            <a:ext cx="3784600" cy="6858000"/>
          </a:xfrm>
          <a:prstGeom prst="rect">
            <a:avLst/>
          </a:prstGeom>
        </p:spPr>
      </p:pic>
    </p:spTree>
    <p:extLst>
      <p:ext uri="{BB962C8B-B14F-4D97-AF65-F5344CB8AC3E}">
        <p14:creationId xmlns:p14="http://schemas.microsoft.com/office/powerpoint/2010/main" val="2145303367"/>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6469D1-7086-4CB3-8779-C64C77F1DEF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37050" y="476250"/>
            <a:ext cx="3517900" cy="5905500"/>
          </a:xfrm>
          <a:prstGeom prst="rect">
            <a:avLst/>
          </a:prstGeom>
        </p:spPr>
      </p:pic>
    </p:spTree>
    <p:extLst>
      <p:ext uri="{BB962C8B-B14F-4D97-AF65-F5344CB8AC3E}">
        <p14:creationId xmlns:p14="http://schemas.microsoft.com/office/powerpoint/2010/main" val="81451513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81E48E-6624-4B06-97CE-700BB5A1052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37050" y="476250"/>
            <a:ext cx="3517900" cy="5905500"/>
          </a:xfrm>
          <a:prstGeom prst="rect">
            <a:avLst/>
          </a:prstGeom>
        </p:spPr>
      </p:pic>
    </p:spTree>
    <p:extLst>
      <p:ext uri="{BB962C8B-B14F-4D97-AF65-F5344CB8AC3E}">
        <p14:creationId xmlns:p14="http://schemas.microsoft.com/office/powerpoint/2010/main" val="4089889519"/>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2032802-1BB5-4FF0-A9CD-16FB17D178A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49750" y="393700"/>
            <a:ext cx="3492500" cy="6070600"/>
          </a:xfrm>
          <a:prstGeom prst="rect">
            <a:avLst/>
          </a:prstGeom>
        </p:spPr>
      </p:pic>
    </p:spTree>
    <p:extLst>
      <p:ext uri="{BB962C8B-B14F-4D97-AF65-F5344CB8AC3E}">
        <p14:creationId xmlns:p14="http://schemas.microsoft.com/office/powerpoint/2010/main" val="12103353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8DEA72-8744-4965-9A72-22952553034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70500" y="0"/>
            <a:ext cx="1651000" cy="6858000"/>
          </a:xfrm>
          <a:prstGeom prst="rect">
            <a:avLst/>
          </a:prstGeom>
        </p:spPr>
      </p:pic>
    </p:spTree>
    <p:extLst>
      <p:ext uri="{BB962C8B-B14F-4D97-AF65-F5344CB8AC3E}">
        <p14:creationId xmlns:p14="http://schemas.microsoft.com/office/powerpoint/2010/main" val="1375952272"/>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295244C-08D4-4A55-93A2-E04FD4DD642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18000" y="393700"/>
            <a:ext cx="3556000" cy="6070600"/>
          </a:xfrm>
          <a:prstGeom prst="rect">
            <a:avLst/>
          </a:prstGeom>
        </p:spPr>
      </p:pic>
    </p:spTree>
    <p:extLst>
      <p:ext uri="{BB962C8B-B14F-4D97-AF65-F5344CB8AC3E}">
        <p14:creationId xmlns:p14="http://schemas.microsoft.com/office/powerpoint/2010/main" val="4088347349"/>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33416C4-6069-4CC9-8480-F55CC252D0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511550" y="0"/>
            <a:ext cx="5168900" cy="6858000"/>
          </a:xfrm>
          <a:prstGeom prst="rect">
            <a:avLst/>
          </a:prstGeom>
        </p:spPr>
      </p:pic>
    </p:spTree>
    <p:extLst>
      <p:ext uri="{BB962C8B-B14F-4D97-AF65-F5344CB8AC3E}">
        <p14:creationId xmlns:p14="http://schemas.microsoft.com/office/powerpoint/2010/main" val="636748756"/>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FF1145A-2FC8-4623-9988-77BC63827B5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76800" y="0"/>
            <a:ext cx="2438400" cy="6858000"/>
          </a:xfrm>
          <a:prstGeom prst="rect">
            <a:avLst/>
          </a:prstGeom>
        </p:spPr>
      </p:pic>
    </p:spTree>
    <p:extLst>
      <p:ext uri="{BB962C8B-B14F-4D97-AF65-F5344CB8AC3E}">
        <p14:creationId xmlns:p14="http://schemas.microsoft.com/office/powerpoint/2010/main" val="1938387572"/>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1D6CE00-28C1-4197-95A9-0DD26EC081E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02100" y="0"/>
            <a:ext cx="3987800" cy="6858000"/>
          </a:xfrm>
          <a:prstGeom prst="rect">
            <a:avLst/>
          </a:prstGeom>
        </p:spPr>
      </p:pic>
    </p:spTree>
    <p:extLst>
      <p:ext uri="{BB962C8B-B14F-4D97-AF65-F5344CB8AC3E}">
        <p14:creationId xmlns:p14="http://schemas.microsoft.com/office/powerpoint/2010/main" val="2630601121"/>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CD72C30-6A90-4E5A-A43A-E96A0544092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94250" y="0"/>
            <a:ext cx="2603500" cy="6858000"/>
          </a:xfrm>
          <a:prstGeom prst="rect">
            <a:avLst/>
          </a:prstGeom>
        </p:spPr>
      </p:pic>
    </p:spTree>
    <p:extLst>
      <p:ext uri="{BB962C8B-B14F-4D97-AF65-F5344CB8AC3E}">
        <p14:creationId xmlns:p14="http://schemas.microsoft.com/office/powerpoint/2010/main" val="2047614607"/>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2C54102-F4BC-427E-AE1F-0C360255437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11800" y="0"/>
            <a:ext cx="1168400" cy="6858000"/>
          </a:xfrm>
          <a:prstGeom prst="rect">
            <a:avLst/>
          </a:prstGeom>
        </p:spPr>
      </p:pic>
    </p:spTree>
    <p:extLst>
      <p:ext uri="{BB962C8B-B14F-4D97-AF65-F5344CB8AC3E}">
        <p14:creationId xmlns:p14="http://schemas.microsoft.com/office/powerpoint/2010/main" val="1682609700"/>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63E8767-36F3-4B73-B78B-335447F23BE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05350" y="0"/>
            <a:ext cx="2781300" cy="6858000"/>
          </a:xfrm>
          <a:prstGeom prst="rect">
            <a:avLst/>
          </a:prstGeom>
        </p:spPr>
      </p:pic>
    </p:spTree>
    <p:extLst>
      <p:ext uri="{BB962C8B-B14F-4D97-AF65-F5344CB8AC3E}">
        <p14:creationId xmlns:p14="http://schemas.microsoft.com/office/powerpoint/2010/main" val="4231842980"/>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19854AC-F120-412D-A133-F2CC626D0F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83150" y="120650"/>
            <a:ext cx="2425700" cy="6616700"/>
          </a:xfrm>
          <a:prstGeom prst="rect">
            <a:avLst/>
          </a:prstGeom>
        </p:spPr>
      </p:pic>
    </p:spTree>
    <p:extLst>
      <p:ext uri="{BB962C8B-B14F-4D97-AF65-F5344CB8AC3E}">
        <p14:creationId xmlns:p14="http://schemas.microsoft.com/office/powerpoint/2010/main" val="1454763676"/>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2B79E0-1161-44E8-8F6E-AE7488C1C0D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146550" y="0"/>
            <a:ext cx="3898900" cy="6858000"/>
          </a:xfrm>
          <a:prstGeom prst="rect">
            <a:avLst/>
          </a:prstGeom>
        </p:spPr>
      </p:pic>
    </p:spTree>
    <p:extLst>
      <p:ext uri="{BB962C8B-B14F-4D97-AF65-F5344CB8AC3E}">
        <p14:creationId xmlns:p14="http://schemas.microsoft.com/office/powerpoint/2010/main" val="2314361440"/>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D198FB-C604-4BE0-8A32-507BB7FAA5D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11700" y="0"/>
            <a:ext cx="2768600" cy="6858000"/>
          </a:xfrm>
          <a:prstGeom prst="rect">
            <a:avLst/>
          </a:prstGeom>
        </p:spPr>
      </p:pic>
    </p:spTree>
    <p:extLst>
      <p:ext uri="{BB962C8B-B14F-4D97-AF65-F5344CB8AC3E}">
        <p14:creationId xmlns:p14="http://schemas.microsoft.com/office/powerpoint/2010/main" val="283507842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otalTime>0</TotalTime>
  <Words>568</Words>
  <PresentationFormat>Breitbild</PresentationFormat>
  <Paragraphs>107</Paragraphs>
  <Slides>248</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248</vt:i4>
      </vt:variant>
    </vt:vector>
  </HeadingPairs>
  <TitlesOfParts>
    <vt:vector size="252" baseType="lpstr">
      <vt:lpstr>Algerian</vt:lpstr>
      <vt:lpstr>Arial</vt:lpstr>
      <vt:lpstr>Corbel</vt:lpstr>
      <vt:lpstr>Parallax</vt:lpstr>
      <vt:lpstr>Medical Investigation Task Force</vt:lpstr>
      <vt:lpstr>PowerPoint-Präsentation</vt:lpstr>
      <vt:lpstr>What was wrong in your Code?</vt:lpstr>
      <vt:lpstr>SpatialSim.cpp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Sweep.cpp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Update.cpp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Rand.cpp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Update.cpp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Sweep.cpp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SetupModel.cpp</vt:lpstr>
      <vt:lpstr>Using C in C++ is Bad!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Kernels.cpp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Dist.cpp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binio.cpp</vt:lpstr>
      <vt:lpstr>PowerPoint-Präsentation</vt:lpstr>
      <vt:lpstr>PowerPoint-Präsentation</vt:lpstr>
      <vt:lpstr>PowerPoint-Präsentation</vt:lpstr>
      <vt:lpstr>PowerPoint-Präsentation</vt:lpstr>
      <vt:lpstr>    Bitmap.cpp</vt:lpstr>
      <vt:lpstr>PowerPoint-Präsentation</vt:lpstr>
      <vt:lpstr>PowerPoint-Präsentation</vt:lpstr>
      <vt:lpstr>PowerPoint-Präsentation</vt:lpstr>
      <vt:lpstr>PowerPoint-Präsentation</vt:lpstr>
      <vt:lpstr>    CalcInfSusc.cpp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Error.cpp</vt:lpstr>
      <vt:lpstr>PowerPoint-Präsentation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Investigation Task Force</dc:title>
  <dc:creator>Medical Investigation Task Force</dc:creator>
  <cp:revision>4</cp:revision>
  <dcterms:created xsi:type="dcterms:W3CDTF">2020-05-21T06:30:24Z</dcterms:created>
  <dcterms:modified xsi:type="dcterms:W3CDTF">2020-05-21T20:23:27Z</dcterms:modified>
</cp:coreProperties>
</file>